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1" r:id="rId2"/>
  </p:sldMasterIdLst>
  <p:notesMasterIdLst>
    <p:notesMasterId r:id="rId22"/>
  </p:notesMasterIdLst>
  <p:sldIdLst>
    <p:sldId id="256" r:id="rId3"/>
    <p:sldId id="257" r:id="rId4"/>
    <p:sldId id="258" r:id="rId5"/>
    <p:sldId id="267" r:id="rId6"/>
    <p:sldId id="259" r:id="rId7"/>
    <p:sldId id="260" r:id="rId8"/>
    <p:sldId id="261" r:id="rId9"/>
    <p:sldId id="262" r:id="rId10"/>
    <p:sldId id="264" r:id="rId11"/>
    <p:sldId id="269" r:id="rId12"/>
    <p:sldId id="265" r:id="rId13"/>
    <p:sldId id="263" r:id="rId14"/>
    <p:sldId id="273" r:id="rId15"/>
    <p:sldId id="268" r:id="rId16"/>
    <p:sldId id="266" r:id="rId17"/>
    <p:sldId id="270" r:id="rId18"/>
    <p:sldId id="274" r:id="rId19"/>
    <p:sldId id="272" r:id="rId20"/>
    <p:sldId id="271" r:id="rId21"/>
  </p:sldIdLst>
  <p:sldSz cx="12192000" cy="6858000"/>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6A87"/>
    <a:srgbClr val="1B4367"/>
    <a:srgbClr val="F1F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9" autoAdjust="0"/>
    <p:restoredTop sz="95262" autoAdjust="0"/>
  </p:normalViewPr>
  <p:slideViewPr>
    <p:cSldViewPr snapToGrid="0">
      <p:cViewPr varScale="1">
        <p:scale>
          <a:sx n="82" d="100"/>
          <a:sy n="82" d="100"/>
        </p:scale>
        <p:origin x="3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A37535-4A7B-4638-B943-6A9F4B48408E}" type="datetimeFigureOut">
              <a:rPr lang="zh-TW" altLang="en-US" smtClean="0"/>
              <a:t>2018/6/6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B4D27-00F0-4597-96B2-31FB7506410E}" type="slidenum">
              <a:rPr lang="zh-TW" altLang="en-US" smtClean="0"/>
              <a:t>‹#›</a:t>
            </a:fld>
            <a:endParaRPr lang="zh-TW" altLang="en-US"/>
          </a:p>
        </p:txBody>
      </p:sp>
    </p:spTree>
    <p:extLst>
      <p:ext uri="{BB962C8B-B14F-4D97-AF65-F5344CB8AC3E}">
        <p14:creationId xmlns:p14="http://schemas.microsoft.com/office/powerpoint/2010/main" val="3355303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1</a:t>
            </a:fld>
            <a:endParaRPr lang="zh-TW" altLang="en-US"/>
          </a:p>
        </p:txBody>
      </p:sp>
    </p:spTree>
    <p:extLst>
      <p:ext uri="{BB962C8B-B14F-4D97-AF65-F5344CB8AC3E}">
        <p14:creationId xmlns:p14="http://schemas.microsoft.com/office/powerpoint/2010/main" val="369792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4</a:t>
            </a:fld>
            <a:endParaRPr lang="zh-TW" altLang="en-US"/>
          </a:p>
        </p:txBody>
      </p:sp>
    </p:spTree>
    <p:extLst>
      <p:ext uri="{BB962C8B-B14F-4D97-AF65-F5344CB8AC3E}">
        <p14:creationId xmlns:p14="http://schemas.microsoft.com/office/powerpoint/2010/main" val="2299214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沒處理缺值</a:t>
            </a:r>
          </a:p>
          <a:p>
            <a:endParaRPr lang="zh-TW" altLang="en-US" dirty="0"/>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5</a:t>
            </a:fld>
            <a:endParaRPr lang="zh-TW" altLang="en-US"/>
          </a:p>
        </p:txBody>
      </p:sp>
    </p:spTree>
    <p:extLst>
      <p:ext uri="{BB962C8B-B14F-4D97-AF65-F5344CB8AC3E}">
        <p14:creationId xmlns:p14="http://schemas.microsoft.com/office/powerpoint/2010/main" val="287216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檢查不同數據屬性之間潛在關係或相關性的最佳方法之一是利用成對相關矩陣並將其描述為熱圖。</a:t>
            </a:r>
            <a:endParaRPr lang="zh-TW" altLang="en-US" dirty="0"/>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6</a:t>
            </a:fld>
            <a:endParaRPr lang="zh-TW" altLang="en-US"/>
          </a:p>
        </p:txBody>
      </p:sp>
    </p:spTree>
    <p:extLst>
      <p:ext uri="{BB962C8B-B14F-4D97-AF65-F5344CB8AC3E}">
        <p14:creationId xmlns:p14="http://schemas.microsoft.com/office/powerpoint/2010/main" val="3502695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將缺失的資料先以平均去補齊</a:t>
            </a:r>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7</a:t>
            </a:fld>
            <a:endParaRPr lang="zh-TW" altLang="en-US"/>
          </a:p>
        </p:txBody>
      </p:sp>
    </p:spTree>
    <p:extLst>
      <p:ext uri="{BB962C8B-B14F-4D97-AF65-F5344CB8AC3E}">
        <p14:creationId xmlns:p14="http://schemas.microsoft.com/office/powerpoint/2010/main" val="343748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標準差標準化，經過處理的數據符合標準</a:t>
            </a:r>
            <a:r>
              <a:rPr lang="zh-CN" altLang="en-US" sz="1200" b="0" i="0" kern="1200" dirty="0">
                <a:solidFill>
                  <a:schemeClr val="tx1"/>
                </a:solidFill>
                <a:effectLst/>
                <a:latin typeface="+mn-lt"/>
                <a:ea typeface="+mn-ea"/>
                <a:cs typeface="+mn-cs"/>
              </a:rPr>
              <a:t>常</a:t>
            </a:r>
            <a:r>
              <a:rPr lang="zh-TW" altLang="en-US" sz="1200" b="0" i="0" kern="1200" dirty="0">
                <a:solidFill>
                  <a:schemeClr val="tx1"/>
                </a:solidFill>
                <a:effectLst/>
                <a:latin typeface="+mn-lt"/>
                <a:ea typeface="+mn-ea"/>
                <a:cs typeface="+mn-cs"/>
              </a:rPr>
              <a:t>態分佈，即均值為</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，標準差為</a:t>
            </a:r>
            <a:r>
              <a:rPr lang="en-US" altLang="zh-TW" sz="1200" b="0" i="0" kern="1200" dirty="0">
                <a:solidFill>
                  <a:schemeClr val="tx1"/>
                </a:solidFill>
                <a:effectLst/>
                <a:latin typeface="+mn-lt"/>
                <a:ea typeface="+mn-ea"/>
                <a:cs typeface="+mn-cs"/>
              </a:rPr>
              <a:t>1</a:t>
            </a:r>
            <a:endParaRPr lang="zh-TW" altLang="en-US" dirty="0"/>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11</a:t>
            </a:fld>
            <a:endParaRPr lang="zh-TW" altLang="en-US"/>
          </a:p>
        </p:txBody>
      </p:sp>
    </p:spTree>
    <p:extLst>
      <p:ext uri="{BB962C8B-B14F-4D97-AF65-F5344CB8AC3E}">
        <p14:creationId xmlns:p14="http://schemas.microsoft.com/office/powerpoint/2010/main" val="1762435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因為我們認為大陸的空氣在某幾月份應該會有顯著的成長，在對月份做</a:t>
            </a:r>
            <a:r>
              <a:rPr lang="en-US" altLang="zh-TW" dirty="0"/>
              <a:t>one-hot encoding</a:t>
            </a:r>
            <a:r>
              <a:rPr lang="zh-TW" altLang="en-US" dirty="0"/>
              <a:t>後，希望</a:t>
            </a:r>
            <a:r>
              <a:rPr lang="en-US" altLang="zh-TW" dirty="0"/>
              <a:t>model</a:t>
            </a:r>
            <a:r>
              <a:rPr lang="zh-TW" altLang="en-US" dirty="0"/>
              <a:t>能學到月份的</a:t>
            </a:r>
            <a:r>
              <a:rPr lang="en-US" altLang="zh-TW" dirty="0"/>
              <a:t>pattern</a:t>
            </a:r>
            <a:r>
              <a:rPr lang="zh-TW" altLang="en-US" dirty="0"/>
              <a:t>，同樣對站做</a:t>
            </a:r>
            <a:r>
              <a:rPr lang="en-US" altLang="zh-TW" dirty="0"/>
              <a:t>one-hot</a:t>
            </a:r>
            <a:r>
              <a:rPr lang="zh-TW" altLang="en-US" dirty="0"/>
              <a:t>為了區分站與站之間的不同</a:t>
            </a:r>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12</a:t>
            </a:fld>
            <a:endParaRPr lang="zh-TW" altLang="en-US"/>
          </a:p>
        </p:txBody>
      </p:sp>
    </p:spTree>
    <p:extLst>
      <p:ext uri="{BB962C8B-B14F-4D97-AF65-F5344CB8AC3E}">
        <p14:creationId xmlns:p14="http://schemas.microsoft.com/office/powerpoint/2010/main" val="2704985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現在我們有欄位</a:t>
            </a:r>
            <a:r>
              <a:rPr lang="en-US" altLang="zh-TW" sz="1200" b="0" i="0" kern="1200" dirty="0">
                <a:solidFill>
                  <a:schemeClr val="tx1"/>
                </a:solidFill>
                <a:effectLst/>
                <a:latin typeface="+mn-lt"/>
                <a:ea typeface="+mn-ea"/>
                <a:cs typeface="+mn-cs"/>
              </a:rPr>
              <a:t>V1,V2,V3……</a:t>
            </a:r>
            <a:r>
              <a:rPr lang="en-US" altLang="zh-TW" sz="1200" b="0" i="0" kern="1200" dirty="0" err="1">
                <a:solidFill>
                  <a:schemeClr val="tx1"/>
                </a:solidFill>
                <a:effectLst/>
                <a:latin typeface="+mn-lt"/>
                <a:ea typeface="+mn-ea"/>
                <a:cs typeface="+mn-cs"/>
              </a:rPr>
              <a:t>Vn</a:t>
            </a:r>
            <a:r>
              <a:rPr lang="zh-TW" altLang="en-US" sz="1200" b="0" i="0" kern="1200" dirty="0">
                <a:solidFill>
                  <a:schemeClr val="tx1"/>
                </a:solidFill>
                <a:effectLst/>
                <a:latin typeface="+mn-lt"/>
                <a:ea typeface="+mn-ea"/>
                <a:cs typeface="+mn-cs"/>
              </a:rPr>
              <a:t>，每個欄位裡面都有遺漏值。</a:t>
            </a:r>
          </a:p>
          <a:p>
            <a:r>
              <a:rPr lang="zh-TW" altLang="en-US" sz="1200" b="0" i="0" kern="1200" dirty="0">
                <a:solidFill>
                  <a:schemeClr val="tx1"/>
                </a:solidFill>
                <a:effectLst/>
                <a:latin typeface="+mn-lt"/>
                <a:ea typeface="+mn-ea"/>
                <a:cs typeface="+mn-cs"/>
              </a:rPr>
              <a:t>當我們要填補</a:t>
            </a:r>
            <a:r>
              <a:rPr lang="en-US" altLang="zh-TW" sz="1200" b="0" i="0" kern="1200" dirty="0">
                <a:solidFill>
                  <a:schemeClr val="tx1"/>
                </a:solidFill>
                <a:effectLst/>
                <a:latin typeface="+mn-lt"/>
                <a:ea typeface="+mn-ea"/>
                <a:cs typeface="+mn-cs"/>
              </a:rPr>
              <a:t>V1</a:t>
            </a:r>
            <a:r>
              <a:rPr lang="zh-TW" altLang="en-US" sz="1200" b="0" i="0" kern="1200" dirty="0">
                <a:solidFill>
                  <a:schemeClr val="tx1"/>
                </a:solidFill>
                <a:effectLst/>
                <a:latin typeface="+mn-lt"/>
                <a:ea typeface="+mn-ea"/>
                <a:cs typeface="+mn-cs"/>
              </a:rPr>
              <a:t>的遺漏值時，就先把</a:t>
            </a:r>
            <a:r>
              <a:rPr lang="en-US" altLang="zh-TW" sz="1200" b="0" i="0" kern="1200" dirty="0">
                <a:solidFill>
                  <a:schemeClr val="tx1"/>
                </a:solidFill>
                <a:effectLst/>
                <a:latin typeface="+mn-lt"/>
                <a:ea typeface="+mn-ea"/>
                <a:cs typeface="+mn-cs"/>
              </a:rPr>
              <a:t>V2,V3……</a:t>
            </a:r>
            <a:r>
              <a:rPr lang="en-US" altLang="zh-TW" sz="1200" b="0" i="0" kern="1200" dirty="0" err="1">
                <a:solidFill>
                  <a:schemeClr val="tx1"/>
                </a:solidFill>
                <a:effectLst/>
                <a:latin typeface="+mn-lt"/>
                <a:ea typeface="+mn-ea"/>
                <a:cs typeface="+mn-cs"/>
              </a:rPr>
              <a:t>Vn</a:t>
            </a:r>
            <a:r>
              <a:rPr lang="zh-TW" altLang="en-US" sz="1200" b="0" i="0" kern="1200" dirty="0">
                <a:solidFill>
                  <a:schemeClr val="tx1"/>
                </a:solidFill>
                <a:effectLst/>
                <a:latin typeface="+mn-lt"/>
                <a:ea typeface="+mn-ea"/>
                <a:cs typeface="+mn-cs"/>
              </a:rPr>
              <a:t>的欄位當作自變數</a:t>
            </a:r>
            <a:r>
              <a:rPr lang="en-US" altLang="zh-TW" sz="1200" b="0" i="0" kern="1200" dirty="0">
                <a:solidFill>
                  <a:schemeClr val="tx1"/>
                </a:solidFill>
                <a:effectLst/>
                <a:latin typeface="+mn-lt"/>
                <a:ea typeface="+mn-ea"/>
                <a:cs typeface="+mn-cs"/>
              </a:rPr>
              <a:t>(X)</a:t>
            </a:r>
            <a:r>
              <a:rPr lang="zh-TW" altLang="en-US" sz="1200" b="0" i="0" kern="1200" dirty="0">
                <a:solidFill>
                  <a:schemeClr val="tx1"/>
                </a:solidFill>
                <a:effectLst/>
                <a:latin typeface="+mn-lt"/>
                <a:ea typeface="+mn-ea"/>
                <a:cs typeface="+mn-cs"/>
              </a:rPr>
              <a:t>，把</a:t>
            </a:r>
            <a:r>
              <a:rPr lang="en-US" altLang="zh-TW" sz="1200" b="0" i="0" kern="1200" dirty="0">
                <a:solidFill>
                  <a:schemeClr val="tx1"/>
                </a:solidFill>
                <a:effectLst/>
                <a:latin typeface="+mn-lt"/>
                <a:ea typeface="+mn-ea"/>
                <a:cs typeface="+mn-cs"/>
              </a:rPr>
              <a:t>V1</a:t>
            </a:r>
            <a:r>
              <a:rPr lang="zh-TW" altLang="en-US" sz="1200" b="0" i="0" kern="1200" dirty="0">
                <a:solidFill>
                  <a:schemeClr val="tx1"/>
                </a:solidFill>
                <a:effectLst/>
                <a:latin typeface="+mn-lt"/>
                <a:ea typeface="+mn-ea"/>
                <a:cs typeface="+mn-cs"/>
              </a:rPr>
              <a:t>當作應變數</a:t>
            </a:r>
            <a:r>
              <a:rPr lang="en-US" altLang="zh-TW" sz="1200" b="0" i="0" kern="1200" dirty="0">
                <a:solidFill>
                  <a:schemeClr val="tx1"/>
                </a:solidFill>
                <a:effectLst/>
                <a:latin typeface="+mn-lt"/>
                <a:ea typeface="+mn-ea"/>
                <a:cs typeface="+mn-cs"/>
              </a:rPr>
              <a:t>(Y)</a:t>
            </a:r>
            <a:r>
              <a:rPr lang="zh-TW" altLang="en-US" sz="1200" b="0" i="0" kern="1200" dirty="0">
                <a:solidFill>
                  <a:schemeClr val="tx1"/>
                </a:solidFill>
                <a:effectLst/>
                <a:latin typeface="+mn-lt"/>
                <a:ea typeface="+mn-ea"/>
                <a:cs typeface="+mn-cs"/>
              </a:rPr>
              <a:t>，並且進行建模，然後用預測的結果來填補</a:t>
            </a:r>
            <a:r>
              <a:rPr lang="en-US" altLang="zh-TW" sz="1200" b="0" i="0" kern="1200" dirty="0">
                <a:solidFill>
                  <a:schemeClr val="tx1"/>
                </a:solidFill>
                <a:effectLst/>
                <a:latin typeface="+mn-lt"/>
                <a:ea typeface="+mn-ea"/>
                <a:cs typeface="+mn-cs"/>
              </a:rPr>
              <a:t>V1</a:t>
            </a:r>
            <a:r>
              <a:rPr lang="zh-TW" altLang="en-US" sz="1200" b="0" i="0" kern="1200" dirty="0">
                <a:solidFill>
                  <a:schemeClr val="tx1"/>
                </a:solidFill>
                <a:effectLst/>
                <a:latin typeface="+mn-lt"/>
                <a:ea typeface="+mn-ea"/>
                <a:cs typeface="+mn-cs"/>
              </a:rPr>
              <a:t>的遺漏值。</a:t>
            </a:r>
          </a:p>
          <a:p>
            <a:endParaRPr lang="zh-TW" altLang="en-US" dirty="0"/>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13</a:t>
            </a:fld>
            <a:endParaRPr lang="zh-TW" altLang="en-US"/>
          </a:p>
        </p:txBody>
      </p:sp>
    </p:spTree>
    <p:extLst>
      <p:ext uri="{BB962C8B-B14F-4D97-AF65-F5344CB8AC3E}">
        <p14:creationId xmlns:p14="http://schemas.microsoft.com/office/powerpoint/2010/main" val="2709309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zh-CN" altLang="en-US"/>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TW" altLang="en-US"/>
              <a:t>按一下以編輯母片子標題樣式</a:t>
            </a:r>
            <a:endParaRPr lang="zh-CN" altLang="en-US"/>
          </a:p>
        </p:txBody>
      </p:sp>
      <p:sp>
        <p:nvSpPr>
          <p:cNvPr id="4" name="日期占位符 3"/>
          <p:cNvSpPr>
            <a:spLocks noGrp="1"/>
          </p:cNvSpPr>
          <p:nvPr>
            <p:ph type="dt" sz="half" idx="10"/>
          </p:nvPr>
        </p:nvSpPr>
        <p:spPr/>
        <p:txBody>
          <a:bodyPr/>
          <a:lstStyle/>
          <a:p>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3671663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3" name="日期占位符 2"/>
          <p:cNvSpPr>
            <a:spLocks noGrp="1"/>
          </p:cNvSpPr>
          <p:nvPr>
            <p:ph type="dt" sz="half" idx="10"/>
          </p:nvPr>
        </p:nvSpPr>
        <p:spPr/>
        <p:txBody>
          <a:bodyPr/>
          <a:lstStyle/>
          <a:p>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318284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0153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78393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85911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33992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39789"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1"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85809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4150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3996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88477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7423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2197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07759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699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40"/>
            <a:ext cx="10515600" cy="2852737"/>
          </a:xfrm>
        </p:spPr>
        <p:txBody>
          <a:bodyPr anchor="b"/>
          <a:lstStyle>
            <a:lvl1pPr>
              <a:defRPr sz="6000"/>
            </a:lvl1pPr>
          </a:lstStyle>
          <a:p>
            <a:r>
              <a:rPr lang="zh-TW" altLang="en-US"/>
              <a:t>按一下以編輯母片標題樣式</a:t>
            </a:r>
            <a:endParaRPr lang="zh-CN" altLang="en-US"/>
          </a:p>
        </p:txBody>
      </p:sp>
      <p:sp>
        <p:nvSpPr>
          <p:cNvPr id="3" name="文本占位符 2"/>
          <p:cNvSpPr>
            <a:spLocks noGrp="1"/>
          </p:cNvSpPr>
          <p:nvPr>
            <p:ph type="body" idx="1"/>
          </p:nvPr>
        </p:nvSpPr>
        <p:spPr>
          <a:xfrm>
            <a:off x="831849"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67">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TW" altLang="en-US"/>
              <a:t>編輯母片文字樣式</a:t>
            </a:r>
          </a:p>
        </p:txBody>
      </p:sp>
      <p:sp>
        <p:nvSpPr>
          <p:cNvPr id="4" name="日期占位符 3"/>
          <p:cNvSpPr>
            <a:spLocks noGrp="1"/>
          </p:cNvSpPr>
          <p:nvPr>
            <p:ph type="dt" sz="half" idx="10"/>
          </p:nvPr>
        </p:nvSpPr>
        <p:spPr/>
        <p:txBody>
          <a:bodyPr/>
          <a:lstStyle/>
          <a:p>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718377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TW" altLang="en-US"/>
              <a:t>按一下以編輯母片標題樣式</a:t>
            </a:r>
            <a:endParaRPr lang="zh-CN" altLang="en-US"/>
          </a:p>
        </p:txBody>
      </p:sp>
      <p:sp>
        <p:nvSpPr>
          <p:cNvPr id="3" name="内容占位符 2"/>
          <p:cNvSpPr>
            <a:spLocks noGrp="1"/>
          </p:cNvSpPr>
          <p:nvPr>
            <p:ph sz="half" idx="1"/>
          </p:nvPr>
        </p:nvSpPr>
        <p:spPr>
          <a:xfrm>
            <a:off x="838200" y="1825624"/>
            <a:ext cx="5181600" cy="43513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4" name="内容占位符 3"/>
          <p:cNvSpPr>
            <a:spLocks noGrp="1"/>
          </p:cNvSpPr>
          <p:nvPr>
            <p:ph sz="half" idx="2"/>
          </p:nvPr>
        </p:nvSpPr>
        <p:spPr>
          <a:xfrm>
            <a:off x="6172200" y="1825624"/>
            <a:ext cx="5181600" cy="43513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5" name="日期占位符 4"/>
          <p:cNvSpPr>
            <a:spLocks noGrp="1"/>
          </p:cNvSpPr>
          <p:nvPr>
            <p:ph type="dt" sz="half" idx="10"/>
          </p:nvPr>
        </p:nvSpPr>
        <p:spPr/>
        <p:txBody>
          <a:bodyPr/>
          <a:lstStyle/>
          <a:p>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2010365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TW" altLang="en-US"/>
              <a:t>按一下以編輯母片標題樣式</a:t>
            </a:r>
            <a:endParaRPr lang="zh-CN" altLang="en-US"/>
          </a:p>
        </p:txBody>
      </p:sp>
      <p:sp>
        <p:nvSpPr>
          <p:cNvPr id="3" name="文本占位符 2"/>
          <p:cNvSpPr>
            <a:spLocks noGrp="1"/>
          </p:cNvSpPr>
          <p:nvPr>
            <p:ph type="body" idx="1"/>
          </p:nvPr>
        </p:nvSpPr>
        <p:spPr>
          <a:xfrm>
            <a:off x="1186774" y="1778439"/>
            <a:ext cx="4873575" cy="823912"/>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67"/>
            </a:lvl4pPr>
            <a:lvl5pPr marL="1828754" indent="0">
              <a:buNone/>
              <a:defRPr sz="1867"/>
            </a:lvl5pPr>
            <a:lvl6pPr marL="2285943" indent="0">
              <a:buNone/>
              <a:defRPr sz="1867"/>
            </a:lvl6pPr>
            <a:lvl7pPr marL="2743131" indent="0">
              <a:buNone/>
              <a:defRPr sz="1867"/>
            </a:lvl7pPr>
            <a:lvl8pPr marL="3200320" indent="0">
              <a:buNone/>
              <a:defRPr sz="1867"/>
            </a:lvl8pPr>
            <a:lvl9pPr marL="3657509" indent="0">
              <a:buNone/>
              <a:defRPr sz="1867"/>
            </a:lvl9pPr>
          </a:lstStyle>
          <a:p>
            <a:pPr lvl="0"/>
            <a:r>
              <a:rPr lang="zh-TW" altLang="en-US"/>
              <a:t>編輯母片文字樣式</a:t>
            </a:r>
          </a:p>
        </p:txBody>
      </p:sp>
      <p:sp>
        <p:nvSpPr>
          <p:cNvPr id="4" name="内容占位符 3"/>
          <p:cNvSpPr>
            <a:spLocks noGrp="1"/>
          </p:cNvSpPr>
          <p:nvPr>
            <p:ph sz="half" idx="2"/>
          </p:nvPr>
        </p:nvSpPr>
        <p:spPr>
          <a:xfrm>
            <a:off x="1186774" y="2665379"/>
            <a:ext cx="4873575" cy="352428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67"/>
            </a:lvl4pPr>
            <a:lvl5pPr marL="1828754" indent="0">
              <a:buNone/>
              <a:defRPr sz="1867"/>
            </a:lvl5pPr>
            <a:lvl6pPr marL="2285943" indent="0">
              <a:buNone/>
              <a:defRPr sz="1867"/>
            </a:lvl6pPr>
            <a:lvl7pPr marL="2743131" indent="0">
              <a:buNone/>
              <a:defRPr sz="1867"/>
            </a:lvl7pPr>
            <a:lvl8pPr marL="3200320" indent="0">
              <a:buNone/>
              <a:defRPr sz="1867"/>
            </a:lvl8pPr>
            <a:lvl9pPr marL="3657509" indent="0">
              <a:buNone/>
              <a:defRPr sz="1867"/>
            </a:lvl9pPr>
          </a:lstStyle>
          <a:p>
            <a:pPr lvl="0"/>
            <a:r>
              <a:rPr lang="zh-TW" altLang="en-US"/>
              <a:t>編輯母片文字樣式</a:t>
            </a:r>
          </a:p>
        </p:txBody>
      </p:sp>
      <p:sp>
        <p:nvSpPr>
          <p:cNvPr id="6" name="内容占位符 5"/>
          <p:cNvSpPr>
            <a:spLocks noGrp="1"/>
          </p:cNvSpPr>
          <p:nvPr>
            <p:ph sz="quarter" idx="4"/>
          </p:nvPr>
        </p:nvSpPr>
        <p:spPr>
          <a:xfrm>
            <a:off x="6256939" y="2665379"/>
            <a:ext cx="4897576" cy="352428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7" name="日期占位符 6"/>
          <p:cNvSpPr>
            <a:spLocks noGrp="1"/>
          </p:cNvSpPr>
          <p:nvPr>
            <p:ph type="dt" sz="half" idx="10"/>
          </p:nvPr>
        </p:nvSpPr>
        <p:spPr/>
        <p:txBody>
          <a:bodyPr/>
          <a:lstStyle/>
          <a:p>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3823688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TW" altLang="en-US"/>
              <a:t>按一下以編輯母片標題樣式</a:t>
            </a:r>
            <a:endParaRPr lang="zh-CN" altLang="en-US"/>
          </a:p>
        </p:txBody>
      </p:sp>
      <p:sp>
        <p:nvSpPr>
          <p:cNvPr id="3" name="日期占位符 2"/>
          <p:cNvSpPr>
            <a:spLocks noGrp="1"/>
          </p:cNvSpPr>
          <p:nvPr>
            <p:ph type="dt" sz="half" idx="10"/>
          </p:nvPr>
        </p:nvSpPr>
        <p:spPr/>
        <p:txBody>
          <a:bodyPr/>
          <a:lstStyle/>
          <a:p>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1503731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2163016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TW" altLang="en-US"/>
              <a:t>按一下以編輯母片標題樣式</a:t>
            </a:r>
            <a:endParaRPr lang="zh-CN" altLang="en-US"/>
          </a:p>
        </p:txBody>
      </p:sp>
      <p:sp>
        <p:nvSpPr>
          <p:cNvPr id="3" name="图片占位符 2"/>
          <p:cNvSpPr>
            <a:spLocks noGrp="1"/>
          </p:cNvSpPr>
          <p:nvPr>
            <p:ph type="pic" idx="1"/>
          </p:nvPr>
        </p:nvSpPr>
        <p:spPr>
          <a:xfrm>
            <a:off x="5183188" y="457200"/>
            <a:ext cx="6172200" cy="5403851"/>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TW" altLang="en-US"/>
              <a:t>按一下圖示以新增圖片</a:t>
            </a:r>
            <a:endParaRPr lang="zh-CN" altLang="en-US"/>
          </a:p>
        </p:txBody>
      </p:sp>
      <p:sp>
        <p:nvSpPr>
          <p:cNvPr id="4" name="文本占位符 3"/>
          <p:cNvSpPr>
            <a:spLocks noGrp="1"/>
          </p:cNvSpPr>
          <p:nvPr>
            <p:ph type="body" sz="half" idx="2"/>
          </p:nvPr>
        </p:nvSpPr>
        <p:spPr>
          <a:xfrm>
            <a:off x="839788" y="2057401"/>
            <a:ext cx="4165349" cy="3811588"/>
          </a:xfrm>
        </p:spPr>
        <p:txBody>
          <a:bodyPr/>
          <a:lstStyle>
            <a:lvl1pPr marL="0" indent="0">
              <a:buNone/>
              <a:defRPr sz="2000"/>
            </a:lvl1pPr>
            <a:lvl2pPr marL="457189" indent="0">
              <a:buNone/>
              <a:defRPr sz="1867"/>
            </a:lvl2pPr>
            <a:lvl3pPr marL="914377" indent="0">
              <a:buNone/>
              <a:defRPr sz="1600"/>
            </a:lvl3pPr>
            <a:lvl4pPr marL="1371566" indent="0">
              <a:buNone/>
              <a:defRPr sz="1467"/>
            </a:lvl4pPr>
            <a:lvl5pPr marL="1828754" indent="0">
              <a:buNone/>
              <a:defRPr sz="1467"/>
            </a:lvl5pPr>
            <a:lvl6pPr marL="2285943" indent="0">
              <a:buNone/>
              <a:defRPr sz="1467"/>
            </a:lvl6pPr>
            <a:lvl7pPr marL="2743131" indent="0">
              <a:buNone/>
              <a:defRPr sz="1467"/>
            </a:lvl7pPr>
            <a:lvl8pPr marL="3200320" indent="0">
              <a:buNone/>
              <a:defRPr sz="1467"/>
            </a:lvl8pPr>
            <a:lvl9pPr marL="3657509" indent="0">
              <a:buNone/>
              <a:defRPr sz="1467"/>
            </a:lvl9pPr>
          </a:lstStyle>
          <a:p>
            <a:pPr lvl="0"/>
            <a:r>
              <a:rPr lang="zh-TW" altLang="en-US"/>
              <a:t>編輯母片文字樣式</a:t>
            </a:r>
          </a:p>
        </p:txBody>
      </p:sp>
      <p:sp>
        <p:nvSpPr>
          <p:cNvPr id="5" name="日期占位符 4"/>
          <p:cNvSpPr>
            <a:spLocks noGrp="1"/>
          </p:cNvSpPr>
          <p:nvPr>
            <p:ph type="dt" sz="half" idx="10"/>
          </p:nvPr>
        </p:nvSpPr>
        <p:spPr/>
        <p:txBody>
          <a:bodyPr/>
          <a:lstStyle/>
          <a:p>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73751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r>
              <a:rPr lang="zh-TW" altLang="en-US"/>
              <a:t>按一下以編輯母片標題樣式</a:t>
            </a:r>
            <a:endParaRPr lang="zh-CN" altLang="en-US"/>
          </a:p>
        </p:txBody>
      </p:sp>
      <p:sp>
        <p:nvSpPr>
          <p:cNvPr id="3" name="竖排文字占位符 2"/>
          <p:cNvSpPr>
            <a:spLocks noGrp="1"/>
          </p:cNvSpPr>
          <p:nvPr>
            <p:ph type="body" orient="vert" idx="1"/>
          </p:nvPr>
        </p:nvSpPr>
        <p:spPr>
          <a:xfrm>
            <a:off x="838201" y="365125"/>
            <a:ext cx="7734300" cy="581183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4" name="日期占位符 3"/>
          <p:cNvSpPr>
            <a:spLocks noGrp="1"/>
          </p:cNvSpPr>
          <p:nvPr>
            <p:ph type="dt" sz="half" idx="10"/>
          </p:nvPr>
        </p:nvSpPr>
        <p:spPr/>
        <p:txBody>
          <a:bodyPr/>
          <a:lstStyle/>
          <a:p>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47361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4"/>
            <a:ext cx="10515600" cy="4351339"/>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68580" tIns="34290" rIns="68580" bIns="34290" rtlCol="0" anchor="ctr"/>
          <a:lstStyle>
            <a:lvl1pPr algn="l">
              <a:defRPr sz="1200">
                <a:solidFill>
                  <a:schemeClr val="tx1">
                    <a:tint val="75000"/>
                  </a:schemeClr>
                </a:solidFill>
              </a:defRPr>
            </a:lvl1pPr>
          </a:lstStyle>
          <a:p>
            <a:endParaRPr lang="zh-TW"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68580" tIns="34290" rIns="68580" bIns="3429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68580" tIns="34290" rIns="68580" bIns="34290" rtlCol="0" anchor="ctr"/>
          <a:lstStyle>
            <a:lvl1pPr algn="r">
              <a:defRPr sz="1200">
                <a:solidFill>
                  <a:schemeClr val="tx1">
                    <a:tint val="75000"/>
                  </a:schemeClr>
                </a:solidFill>
              </a:defRPr>
            </a:lvl1p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3797992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676287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文本框 6">
            <a:extLst>
              <a:ext uri="{FF2B5EF4-FFF2-40B4-BE49-F238E27FC236}">
                <a16:creationId xmlns:a16="http://schemas.microsoft.com/office/drawing/2014/main" id="{4519D0EA-2E8B-443F-BF03-98E4A455B00B}"/>
              </a:ext>
            </a:extLst>
          </p:cNvPr>
          <p:cNvSpPr txBox="1"/>
          <p:nvPr/>
        </p:nvSpPr>
        <p:spPr>
          <a:xfrm>
            <a:off x="4816427" y="1306690"/>
            <a:ext cx="6060579" cy="1300356"/>
          </a:xfrm>
          <a:prstGeom prst="rect">
            <a:avLst/>
          </a:prstGeom>
          <a:noFill/>
        </p:spPr>
        <p:txBody>
          <a:bodyPr wrap="square" lIns="68580" tIns="34290" rIns="68580" bIns="34290" rtlCol="0">
            <a:spAutoFit/>
          </a:bodyPr>
          <a:lstStyle/>
          <a:p>
            <a:r>
              <a:rPr lang="zh-CN" altLang="en-US" sz="8000" b="1" dirty="0">
                <a:solidFill>
                  <a:srgbClr val="1B4367"/>
                </a:solidFill>
                <a:latin typeface="微軟正黑體" panose="020B0604030504040204" pitchFamily="34" charset="-120"/>
                <a:ea typeface="微軟正黑體" panose="020B0604030504040204" pitchFamily="34" charset="-120"/>
                <a:cs typeface="+mn-ea"/>
                <a:sym typeface="+mn-lt"/>
              </a:rPr>
              <a:t>類神經網路</a:t>
            </a:r>
          </a:p>
        </p:txBody>
      </p:sp>
      <p:sp>
        <p:nvSpPr>
          <p:cNvPr id="5" name="文本框 3074">
            <a:extLst>
              <a:ext uri="{FF2B5EF4-FFF2-40B4-BE49-F238E27FC236}">
                <a16:creationId xmlns:a16="http://schemas.microsoft.com/office/drawing/2014/main" id="{9213B387-8E55-4FA1-B62F-8060AADFE2D4}"/>
              </a:ext>
            </a:extLst>
          </p:cNvPr>
          <p:cNvSpPr txBox="1"/>
          <p:nvPr/>
        </p:nvSpPr>
        <p:spPr>
          <a:xfrm>
            <a:off x="4816427" y="4708234"/>
            <a:ext cx="3443884" cy="1546577"/>
          </a:xfrm>
          <a:prstGeom prst="rect">
            <a:avLst/>
          </a:prstGeom>
          <a:noFill/>
          <a:ln w="9525">
            <a:noFill/>
            <a:miter/>
          </a:ln>
          <a:effectLst/>
        </p:spPr>
        <p:txBody>
          <a:bodyPr vert="horz" wrap="square" lIns="68580" tIns="34290" rIns="68580" bIns="34290" anchor="t">
            <a:spAutoFit/>
          </a:bodyPr>
          <a:lstStyle/>
          <a:p>
            <a:pPr lvl="0" eaLnBrk="0" hangingPunct="0"/>
            <a:r>
              <a:rPr lang="zh-TW" altLang="en-US" sz="2400" dirty="0">
                <a:solidFill>
                  <a:srgbClr val="1B4367"/>
                </a:solidFill>
                <a:latin typeface="微軟正黑體" panose="020B0604030504040204" pitchFamily="34" charset="-120"/>
                <a:ea typeface="微軟正黑體" panose="020B0604030504040204" pitchFamily="34" charset="-120"/>
                <a:cs typeface="+mn-ea"/>
                <a:sym typeface="+mn-lt"/>
              </a:rPr>
              <a:t>組員</a:t>
            </a:r>
            <a:endParaRPr lang="en-US" altLang="zh-TW" sz="2400" dirty="0">
              <a:solidFill>
                <a:srgbClr val="1B4367"/>
              </a:solidFill>
              <a:latin typeface="微軟正黑體" panose="020B0604030504040204" pitchFamily="34" charset="-120"/>
              <a:ea typeface="微軟正黑體" panose="020B0604030504040204" pitchFamily="34" charset="-120"/>
              <a:cs typeface="+mn-ea"/>
              <a:sym typeface="+mn-lt"/>
            </a:endParaRPr>
          </a:p>
          <a:p>
            <a:pPr lvl="0" eaLnBrk="0" hangingPunct="0"/>
            <a:r>
              <a:rPr lang="en-US" altLang="zh-TW" sz="2400" dirty="0">
                <a:solidFill>
                  <a:srgbClr val="1B4367"/>
                </a:solidFill>
                <a:latin typeface="微軟正黑體" panose="020B0604030504040204" pitchFamily="34" charset="-120"/>
                <a:ea typeface="微軟正黑體" panose="020B0604030504040204" pitchFamily="34" charset="-120"/>
                <a:cs typeface="+mn-ea"/>
                <a:sym typeface="+mn-lt"/>
              </a:rPr>
              <a:t>M10615066 </a:t>
            </a:r>
            <a:r>
              <a:rPr lang="zh-TW" altLang="en-US" sz="2400" dirty="0">
                <a:solidFill>
                  <a:srgbClr val="1B4367"/>
                </a:solidFill>
                <a:latin typeface="微軟正黑體" panose="020B0604030504040204" pitchFamily="34" charset="-120"/>
                <a:ea typeface="微軟正黑體" panose="020B0604030504040204" pitchFamily="34" charset="-120"/>
                <a:cs typeface="+mn-ea"/>
                <a:sym typeface="+mn-lt"/>
              </a:rPr>
              <a:t>方誌賢</a:t>
            </a:r>
            <a:endParaRPr lang="en-US" altLang="zh-TW" sz="2400" dirty="0">
              <a:solidFill>
                <a:srgbClr val="1B4367"/>
              </a:solidFill>
              <a:latin typeface="微軟正黑體" panose="020B0604030504040204" pitchFamily="34" charset="-120"/>
              <a:ea typeface="微軟正黑體" panose="020B0604030504040204" pitchFamily="34" charset="-120"/>
              <a:cs typeface="+mn-ea"/>
              <a:sym typeface="+mn-lt"/>
            </a:endParaRPr>
          </a:p>
          <a:p>
            <a:pPr lvl="0" eaLnBrk="0" hangingPunct="0"/>
            <a:r>
              <a:rPr lang="en-US" altLang="zh-CN" sz="2400" dirty="0">
                <a:solidFill>
                  <a:srgbClr val="1B4367"/>
                </a:solidFill>
                <a:latin typeface="微軟正黑體" panose="020B0604030504040204" pitchFamily="34" charset="-120"/>
                <a:ea typeface="微軟正黑體" panose="020B0604030504040204" pitchFamily="34" charset="-120"/>
                <a:cs typeface="+mn-ea"/>
                <a:sym typeface="+mn-lt"/>
              </a:rPr>
              <a:t>M10615096 </a:t>
            </a:r>
            <a:r>
              <a:rPr lang="zh-CN" altLang="en-US" sz="2400" dirty="0">
                <a:solidFill>
                  <a:srgbClr val="1B4367"/>
                </a:solidFill>
                <a:latin typeface="微軟正黑體" panose="020B0604030504040204" pitchFamily="34" charset="-120"/>
                <a:ea typeface="微軟正黑體" panose="020B0604030504040204" pitchFamily="34" charset="-120"/>
                <a:cs typeface="+mn-ea"/>
                <a:sym typeface="+mn-lt"/>
              </a:rPr>
              <a:t>吳漢陽</a:t>
            </a:r>
            <a:endParaRPr lang="en-US" altLang="zh-CN" sz="2400" dirty="0">
              <a:solidFill>
                <a:srgbClr val="1B4367"/>
              </a:solidFill>
              <a:latin typeface="微軟正黑體" panose="020B0604030504040204" pitchFamily="34" charset="-120"/>
              <a:ea typeface="微軟正黑體" panose="020B0604030504040204" pitchFamily="34" charset="-120"/>
              <a:cs typeface="+mn-ea"/>
              <a:sym typeface="+mn-lt"/>
            </a:endParaRPr>
          </a:p>
          <a:p>
            <a:pPr lvl="0" eaLnBrk="0" hangingPunct="0"/>
            <a:r>
              <a:rPr lang="en-US" altLang="zh-CN" sz="2400" dirty="0">
                <a:solidFill>
                  <a:srgbClr val="1B4367"/>
                </a:solidFill>
                <a:latin typeface="微軟正黑體" panose="020B0604030504040204" pitchFamily="34" charset="-120"/>
                <a:ea typeface="微軟正黑體" panose="020B0604030504040204" pitchFamily="34" charset="-120"/>
                <a:cs typeface="+mn-ea"/>
                <a:sym typeface="+mn-lt"/>
              </a:rPr>
              <a:t>M10615065 </a:t>
            </a:r>
            <a:r>
              <a:rPr lang="zh-CN" altLang="en-US" sz="2400" dirty="0">
                <a:solidFill>
                  <a:srgbClr val="1B4367"/>
                </a:solidFill>
                <a:latin typeface="微軟正黑體" panose="020B0604030504040204" pitchFamily="34" charset="-120"/>
                <a:ea typeface="微軟正黑體" panose="020B0604030504040204" pitchFamily="34" charset="-120"/>
                <a:cs typeface="+mn-ea"/>
                <a:sym typeface="+mn-lt"/>
              </a:rPr>
              <a:t>王信樵</a:t>
            </a:r>
          </a:p>
        </p:txBody>
      </p:sp>
      <p:sp>
        <p:nvSpPr>
          <p:cNvPr id="6" name="文本框 8">
            <a:extLst>
              <a:ext uri="{FF2B5EF4-FFF2-40B4-BE49-F238E27FC236}">
                <a16:creationId xmlns:a16="http://schemas.microsoft.com/office/drawing/2014/main" id="{0AF15C2B-6792-4598-A043-FB942672D5A7}"/>
              </a:ext>
            </a:extLst>
          </p:cNvPr>
          <p:cNvSpPr txBox="1"/>
          <p:nvPr/>
        </p:nvSpPr>
        <p:spPr>
          <a:xfrm>
            <a:off x="4816427" y="2361704"/>
            <a:ext cx="5331019" cy="623248"/>
          </a:xfrm>
          <a:prstGeom prst="rect">
            <a:avLst/>
          </a:prstGeom>
          <a:noFill/>
        </p:spPr>
        <p:txBody>
          <a:bodyPr wrap="square" lIns="68580" tIns="34290" rIns="68580" bIns="34290" rtlCol="0">
            <a:spAutoFit/>
          </a:bodyPr>
          <a:lstStyle/>
          <a:p>
            <a:r>
              <a:rPr lang="en-US" altLang="zh-TW" sz="3600" b="1" dirty="0">
                <a:solidFill>
                  <a:srgbClr val="1B4367"/>
                </a:solidFill>
              </a:rPr>
              <a:t>Neural Networks</a:t>
            </a:r>
          </a:p>
        </p:txBody>
      </p:sp>
      <p:sp>
        <p:nvSpPr>
          <p:cNvPr id="10" name="文字方塊 9">
            <a:extLst>
              <a:ext uri="{FF2B5EF4-FFF2-40B4-BE49-F238E27FC236}">
                <a16:creationId xmlns:a16="http://schemas.microsoft.com/office/drawing/2014/main" id="{21892F00-CC4D-439C-8A0C-D50F78649C66}"/>
              </a:ext>
            </a:extLst>
          </p:cNvPr>
          <p:cNvSpPr txBox="1"/>
          <p:nvPr/>
        </p:nvSpPr>
        <p:spPr>
          <a:xfrm>
            <a:off x="4816427" y="3784904"/>
            <a:ext cx="4133609" cy="923330"/>
          </a:xfrm>
          <a:prstGeom prst="rect">
            <a:avLst/>
          </a:prstGeom>
          <a:noFill/>
        </p:spPr>
        <p:txBody>
          <a:bodyPr wrap="square" rtlCol="0">
            <a:spAutoFit/>
          </a:bodyPr>
          <a:lstStyle/>
          <a:p>
            <a:r>
              <a:rPr lang="zh-CN" altLang="en-US" sz="5400" dirty="0">
                <a:solidFill>
                  <a:schemeClr val="tx2"/>
                </a:solidFill>
                <a:latin typeface="微軟正黑體" panose="020B0604030504040204" pitchFamily="34" charset="-120"/>
                <a:ea typeface="微軟正黑體" panose="020B0604030504040204" pitchFamily="34" charset="-120"/>
              </a:rPr>
              <a:t>今晚打老虎</a:t>
            </a:r>
            <a:endParaRPr lang="zh-TW" altLang="en-US" sz="5400" dirty="0">
              <a:solidFill>
                <a:schemeClr val="tx2"/>
              </a:solidFill>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5A82DD5A-21DC-451B-838F-016E4BC2B292}"/>
              </a:ext>
            </a:extLst>
          </p:cNvPr>
          <p:cNvPicPr>
            <a:picLocks noChangeAspect="1"/>
          </p:cNvPicPr>
          <p:nvPr/>
        </p:nvPicPr>
        <p:blipFill>
          <a:blip r:embed="rId4"/>
          <a:stretch>
            <a:fillRect/>
          </a:stretch>
        </p:blipFill>
        <p:spPr>
          <a:xfrm>
            <a:off x="9162473" y="2787818"/>
            <a:ext cx="3029527" cy="1458751"/>
          </a:xfrm>
          <a:prstGeom prst="rect">
            <a:avLst/>
          </a:prstGeom>
          <a:effectLst>
            <a:softEdge rad="165100"/>
          </a:effectLst>
        </p:spPr>
      </p:pic>
      <p:grpSp>
        <p:nvGrpSpPr>
          <p:cNvPr id="8" name="群組 7">
            <a:extLst>
              <a:ext uri="{FF2B5EF4-FFF2-40B4-BE49-F238E27FC236}">
                <a16:creationId xmlns:a16="http://schemas.microsoft.com/office/drawing/2014/main" id="{D0F2FA3C-E1FC-4935-BF2F-8D558C82A305}"/>
              </a:ext>
            </a:extLst>
          </p:cNvPr>
          <p:cNvGrpSpPr/>
          <p:nvPr/>
        </p:nvGrpSpPr>
        <p:grpSpPr>
          <a:xfrm>
            <a:off x="8500906" y="4738378"/>
            <a:ext cx="3761433" cy="2149766"/>
            <a:chOff x="8512071" y="4748137"/>
            <a:chExt cx="3761433" cy="2149766"/>
          </a:xfrm>
        </p:grpSpPr>
        <p:pic>
          <p:nvPicPr>
            <p:cNvPr id="3" name="圖片 2">
              <a:extLst>
                <a:ext uri="{FF2B5EF4-FFF2-40B4-BE49-F238E27FC236}">
                  <a16:creationId xmlns:a16="http://schemas.microsoft.com/office/drawing/2014/main" id="{91EE543C-4319-474A-8F7A-7F3D9BDE7B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2071" y="4788040"/>
              <a:ext cx="3679929" cy="2069960"/>
            </a:xfrm>
            <a:prstGeom prst="rect">
              <a:avLst/>
            </a:prstGeom>
          </p:spPr>
        </p:pic>
        <p:sp>
          <p:nvSpPr>
            <p:cNvPr id="7" name="矩形 6">
              <a:extLst>
                <a:ext uri="{FF2B5EF4-FFF2-40B4-BE49-F238E27FC236}">
                  <a16:creationId xmlns:a16="http://schemas.microsoft.com/office/drawing/2014/main" id="{4E93BA1A-B369-47DF-AD3F-FD00C67957A7}"/>
                </a:ext>
              </a:extLst>
            </p:cNvPr>
            <p:cNvSpPr/>
            <p:nvPr/>
          </p:nvSpPr>
          <p:spPr>
            <a:xfrm>
              <a:off x="8512071" y="4748137"/>
              <a:ext cx="3761433" cy="2149766"/>
            </a:xfrm>
            <a:prstGeom prst="rect">
              <a:avLst/>
            </a:prstGeom>
            <a:solidFill>
              <a:schemeClr val="bg1">
                <a:alpha val="52000"/>
              </a:schemeClr>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grpSp>
    </p:spTree>
    <p:extLst>
      <p:ext uri="{BB962C8B-B14F-4D97-AF65-F5344CB8AC3E}">
        <p14:creationId xmlns:p14="http://schemas.microsoft.com/office/powerpoint/2010/main" val="14136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CB989D73-55B3-4BAC-9C95-554CD1F4B074}"/>
              </a:ext>
            </a:extLst>
          </p:cNvPr>
          <p:cNvSpPr txBox="1"/>
          <p:nvPr/>
        </p:nvSpPr>
        <p:spPr>
          <a:xfrm>
            <a:off x="801287" y="609822"/>
            <a:ext cx="3039193"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使用工具</a:t>
            </a:r>
          </a:p>
        </p:txBody>
      </p:sp>
      <p:sp>
        <p:nvSpPr>
          <p:cNvPr id="3" name="文字方塊 2">
            <a:extLst>
              <a:ext uri="{FF2B5EF4-FFF2-40B4-BE49-F238E27FC236}">
                <a16:creationId xmlns:a16="http://schemas.microsoft.com/office/drawing/2014/main" id="{51C5AB87-9C64-4258-9C26-32CCAB4A5A5F}"/>
              </a:ext>
            </a:extLst>
          </p:cNvPr>
          <p:cNvSpPr txBox="1"/>
          <p:nvPr/>
        </p:nvSpPr>
        <p:spPr>
          <a:xfrm>
            <a:off x="801287" y="1950720"/>
            <a:ext cx="6949440" cy="1200329"/>
          </a:xfrm>
          <a:prstGeom prst="rect">
            <a:avLst/>
          </a:prstGeom>
          <a:noFill/>
        </p:spPr>
        <p:txBody>
          <a:bodyPr wrap="square" rtlCol="0">
            <a:spAutoFit/>
          </a:bodyPr>
          <a:lstStyle/>
          <a:p>
            <a:r>
              <a:rPr lang="zh-TW" altLang="en-US" sz="3600" dirty="0">
                <a:latin typeface="微軟正黑體" panose="020B0604030504040204" pitchFamily="34" charset="-120"/>
                <a:ea typeface="微軟正黑體" panose="020B0604030504040204" pitchFamily="34" charset="-120"/>
              </a:rPr>
              <a:t>程式語言</a:t>
            </a:r>
            <a:r>
              <a:rPr lang="en-US" altLang="zh-TW" sz="3600" dirty="0">
                <a:latin typeface="微軟正黑體" panose="020B0604030504040204" pitchFamily="34" charset="-120"/>
                <a:ea typeface="微軟正黑體" panose="020B0604030504040204" pitchFamily="34" charset="-120"/>
              </a:rPr>
              <a:t>: Python</a:t>
            </a:r>
          </a:p>
          <a:p>
            <a:r>
              <a:rPr lang="zh-CN" altLang="en-US" sz="3600" dirty="0">
                <a:latin typeface="微軟正黑體" panose="020B0604030504040204" pitchFamily="34" charset="-120"/>
                <a:ea typeface="微軟正黑體" panose="020B0604030504040204" pitchFamily="34" charset="-120"/>
              </a:rPr>
              <a:t>套件</a:t>
            </a:r>
            <a:r>
              <a:rPr lang="en-US" altLang="zh-CN" sz="3600" dirty="0">
                <a:latin typeface="微軟正黑體" panose="020B0604030504040204" pitchFamily="34" charset="-120"/>
                <a:ea typeface="微軟正黑體" panose="020B0604030504040204" pitchFamily="34" charset="-120"/>
              </a:rPr>
              <a:t>: pandas, </a:t>
            </a:r>
            <a:r>
              <a:rPr lang="en-US" altLang="zh-CN" sz="3600" dirty="0" err="1">
                <a:latin typeface="微軟正黑體" panose="020B0604030504040204" pitchFamily="34" charset="-120"/>
                <a:ea typeface="微軟正黑體" panose="020B0604030504040204" pitchFamily="34" charset="-120"/>
              </a:rPr>
              <a:t>numpy</a:t>
            </a:r>
            <a:r>
              <a:rPr lang="en-US" altLang="zh-CN" sz="3600" dirty="0">
                <a:latin typeface="微軟正黑體" panose="020B0604030504040204" pitchFamily="34" charset="-120"/>
                <a:ea typeface="微軟正黑體" panose="020B0604030504040204" pitchFamily="34" charset="-120"/>
              </a:rPr>
              <a:t>, </a:t>
            </a:r>
            <a:r>
              <a:rPr lang="en-US" altLang="zh-CN" sz="3600" dirty="0" err="1">
                <a:latin typeface="微軟正黑體" panose="020B0604030504040204" pitchFamily="34" charset="-120"/>
                <a:ea typeface="微軟正黑體" panose="020B0604030504040204" pitchFamily="34" charset="-120"/>
              </a:rPr>
              <a:t>keras</a:t>
            </a:r>
            <a:r>
              <a:rPr lang="en-US" altLang="zh-CN"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595621D6-1B3A-4DBB-AFF2-64901E0D9604}"/>
              </a:ext>
            </a:extLst>
          </p:cNvPr>
          <p:cNvPicPr>
            <a:picLocks noChangeAspect="1"/>
          </p:cNvPicPr>
          <p:nvPr/>
        </p:nvPicPr>
        <p:blipFill>
          <a:blip r:embed="rId2"/>
          <a:stretch>
            <a:fillRect/>
          </a:stretch>
        </p:blipFill>
        <p:spPr>
          <a:xfrm>
            <a:off x="8351522" y="961623"/>
            <a:ext cx="2930656" cy="1978193"/>
          </a:xfrm>
          <a:prstGeom prst="rect">
            <a:avLst/>
          </a:prstGeom>
        </p:spPr>
      </p:pic>
      <p:pic>
        <p:nvPicPr>
          <p:cNvPr id="5" name="圖片 4">
            <a:extLst>
              <a:ext uri="{FF2B5EF4-FFF2-40B4-BE49-F238E27FC236}">
                <a16:creationId xmlns:a16="http://schemas.microsoft.com/office/drawing/2014/main" id="{C2E13A75-EDDA-43C2-95E6-A78E1026B229}"/>
              </a:ext>
            </a:extLst>
          </p:cNvPr>
          <p:cNvPicPr>
            <a:picLocks noChangeAspect="1"/>
          </p:cNvPicPr>
          <p:nvPr/>
        </p:nvPicPr>
        <p:blipFill>
          <a:blip r:embed="rId3"/>
          <a:stretch>
            <a:fillRect/>
          </a:stretch>
        </p:blipFill>
        <p:spPr>
          <a:xfrm>
            <a:off x="487778" y="3851827"/>
            <a:ext cx="3131819" cy="1957387"/>
          </a:xfrm>
          <a:prstGeom prst="rect">
            <a:avLst/>
          </a:prstGeom>
        </p:spPr>
      </p:pic>
      <p:pic>
        <p:nvPicPr>
          <p:cNvPr id="6" name="圖片 5">
            <a:extLst>
              <a:ext uri="{FF2B5EF4-FFF2-40B4-BE49-F238E27FC236}">
                <a16:creationId xmlns:a16="http://schemas.microsoft.com/office/drawing/2014/main" id="{ABADD229-AB64-4770-8C14-18F7ACF61095}"/>
              </a:ext>
            </a:extLst>
          </p:cNvPr>
          <p:cNvPicPr>
            <a:picLocks noChangeAspect="1"/>
          </p:cNvPicPr>
          <p:nvPr/>
        </p:nvPicPr>
        <p:blipFill>
          <a:blip r:embed="rId4"/>
          <a:stretch>
            <a:fillRect/>
          </a:stretch>
        </p:blipFill>
        <p:spPr>
          <a:xfrm>
            <a:off x="3988893" y="3851827"/>
            <a:ext cx="3592384" cy="2020716"/>
          </a:xfrm>
          <a:prstGeom prst="rect">
            <a:avLst/>
          </a:prstGeom>
        </p:spPr>
      </p:pic>
      <p:pic>
        <p:nvPicPr>
          <p:cNvPr id="9" name="圖片 8">
            <a:extLst>
              <a:ext uri="{FF2B5EF4-FFF2-40B4-BE49-F238E27FC236}">
                <a16:creationId xmlns:a16="http://schemas.microsoft.com/office/drawing/2014/main" id="{659EE847-6090-471A-89F0-0790607F4A4E}"/>
              </a:ext>
            </a:extLst>
          </p:cNvPr>
          <p:cNvPicPr>
            <a:picLocks noChangeAspect="1"/>
          </p:cNvPicPr>
          <p:nvPr/>
        </p:nvPicPr>
        <p:blipFill>
          <a:blip r:embed="rId5"/>
          <a:stretch>
            <a:fillRect/>
          </a:stretch>
        </p:blipFill>
        <p:spPr>
          <a:xfrm>
            <a:off x="7950573" y="4052963"/>
            <a:ext cx="3966113" cy="1431618"/>
          </a:xfrm>
          <a:prstGeom prst="rect">
            <a:avLst/>
          </a:prstGeom>
        </p:spPr>
      </p:pic>
      <p:sp>
        <p:nvSpPr>
          <p:cNvPr id="8" name="文字方塊 7">
            <a:extLst>
              <a:ext uri="{FF2B5EF4-FFF2-40B4-BE49-F238E27FC236}">
                <a16:creationId xmlns:a16="http://schemas.microsoft.com/office/drawing/2014/main" id="{B2C5C2B4-B992-4FC8-84DC-22A1C0CC3DB1}"/>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10</a:t>
            </a:r>
            <a:endParaRPr lang="zh-TW" altLang="en-US" dirty="0"/>
          </a:p>
        </p:txBody>
      </p:sp>
    </p:spTree>
    <p:extLst>
      <p:ext uri="{BB962C8B-B14F-4D97-AF65-F5344CB8AC3E}">
        <p14:creationId xmlns:p14="http://schemas.microsoft.com/office/powerpoint/2010/main" val="233818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7">
            <a:extLst>
              <a:ext uri="{FF2B5EF4-FFF2-40B4-BE49-F238E27FC236}">
                <a16:creationId xmlns:a16="http://schemas.microsoft.com/office/drawing/2014/main" id="{5E34F480-A959-4241-ABB5-3E26546851E9}"/>
              </a:ext>
            </a:extLst>
          </p:cNvPr>
          <p:cNvGrpSpPr>
            <a:grpSpLocks/>
          </p:cNvGrpSpPr>
          <p:nvPr/>
        </p:nvGrpSpPr>
        <p:grpSpPr bwMode="auto">
          <a:xfrm>
            <a:off x="1059299" y="2892234"/>
            <a:ext cx="2204155" cy="1073531"/>
            <a:chOff x="0" y="234675"/>
            <a:chExt cx="2166010" cy="1045342"/>
          </a:xfrm>
          <a:solidFill>
            <a:srgbClr val="1B4367"/>
          </a:solidFill>
        </p:grpSpPr>
        <p:sp>
          <p:nvSpPr>
            <p:cNvPr id="3" name="任意多边形 14">
              <a:extLst>
                <a:ext uri="{FF2B5EF4-FFF2-40B4-BE49-F238E27FC236}">
                  <a16:creationId xmlns:a16="http://schemas.microsoft.com/office/drawing/2014/main" id="{9CD9B938-E650-4A70-91D3-E6363B581B4F}"/>
                </a:ext>
              </a:extLst>
            </p:cNvPr>
            <p:cNvSpPr>
              <a:spLocks/>
            </p:cNvSpPr>
            <p:nvPr/>
          </p:nvSpPr>
          <p:spPr bwMode="auto">
            <a:xfrm>
              <a:off x="433519" y="234675"/>
              <a:ext cx="1732491" cy="1045342"/>
            </a:xfrm>
            <a:prstGeom prst="roundRect">
              <a:avLst/>
            </a:prstGeom>
            <a:grpFill/>
            <a:ln w="9525">
              <a:solidFill>
                <a:schemeClr val="tx1">
                  <a:lumMod val="75000"/>
                  <a:lumOff val="25000"/>
                </a:schemeClr>
              </a:solidFill>
              <a:miter lim="800000"/>
              <a:headEnd/>
              <a:tailEnd/>
            </a:ln>
          </p:spPr>
          <p:txBody>
            <a:bodyPr lIns="481462" tIns="239269" rIns="478992" bIns="239269" anchor="ctr"/>
            <a:lstStyle/>
            <a:p>
              <a:pPr marL="128588" lvl="1" indent="-128588" defTabSz="633413" eaLnBrk="1" hangingPunct="1">
                <a:lnSpc>
                  <a:spcPct val="90000"/>
                </a:lnSpc>
                <a:spcAft>
                  <a:spcPct val="15000"/>
                </a:spcAft>
                <a:buFont typeface="Arial" charset="0"/>
                <a:buChar char="•"/>
              </a:pPr>
              <a:endParaRPr lang="zh-CN" altLang="en-US" sz="1400" dirty="0">
                <a:solidFill>
                  <a:schemeClr val="bg1"/>
                </a:solidFill>
                <a:latin typeface="微软雅黑" pitchFamily="34" charset="-122"/>
                <a:ea typeface="微软雅黑" pitchFamily="34" charset="-122"/>
              </a:endParaRPr>
            </a:p>
            <a:p>
              <a:pPr marL="128588" lvl="1" indent="-128588" defTabSz="633413" eaLnBrk="1" hangingPunct="1">
                <a:lnSpc>
                  <a:spcPct val="90000"/>
                </a:lnSpc>
                <a:spcAft>
                  <a:spcPct val="15000"/>
                </a:spcAft>
                <a:buFont typeface="Arial" charset="0"/>
                <a:buChar char="•"/>
              </a:pPr>
              <a:endParaRPr lang="zh-CN" altLang="en-US" sz="1400" dirty="0">
                <a:solidFill>
                  <a:schemeClr val="bg1"/>
                </a:solidFill>
                <a:latin typeface="微软雅黑" pitchFamily="34" charset="-122"/>
                <a:ea typeface="微软雅黑" pitchFamily="34" charset="-122"/>
              </a:endParaRPr>
            </a:p>
          </p:txBody>
        </p:sp>
        <p:sp>
          <p:nvSpPr>
            <p:cNvPr id="4" name="任意多边形 15">
              <a:extLst>
                <a:ext uri="{FF2B5EF4-FFF2-40B4-BE49-F238E27FC236}">
                  <a16:creationId xmlns:a16="http://schemas.microsoft.com/office/drawing/2014/main" id="{AB11C3B4-95EA-4F71-950C-E03AADB8948A}"/>
                </a:ext>
              </a:extLst>
            </p:cNvPr>
            <p:cNvSpPr>
              <a:spLocks/>
            </p:cNvSpPr>
            <p:nvPr/>
          </p:nvSpPr>
          <p:spPr bwMode="auto">
            <a:xfrm>
              <a:off x="0" y="323896"/>
              <a:ext cx="867039" cy="866899"/>
            </a:xfrm>
            <a:custGeom>
              <a:avLst/>
              <a:gdLst>
                <a:gd name="T0" fmla="*/ 0 w 866404"/>
                <a:gd name="T1" fmla="*/ 433945 h 866404"/>
                <a:gd name="T2" fmla="*/ 434156 w 866404"/>
                <a:gd name="T3" fmla="*/ 0 h 866404"/>
                <a:gd name="T4" fmla="*/ 868310 w 866404"/>
                <a:gd name="T5" fmla="*/ 433945 h 866404"/>
                <a:gd name="T6" fmla="*/ 434156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grpFill/>
            <a:ln w="19050">
              <a:solidFill>
                <a:schemeClr val="bg1"/>
              </a:solidFill>
              <a:miter lim="800000"/>
              <a:headEnd/>
              <a:tailEnd/>
            </a:ln>
          </p:spPr>
          <p:txBody>
            <a:bodyPr lIns="139582" tIns="139582" rIns="139582" bIns="139582" anchor="ctr"/>
            <a:lstStyle/>
            <a:p>
              <a:pPr algn="ctr" defTabSz="666750" eaLnBrk="1" hangingPunct="1">
                <a:lnSpc>
                  <a:spcPct val="90000"/>
                </a:lnSpc>
                <a:spcAft>
                  <a:spcPct val="35000"/>
                </a:spcAft>
              </a:pPr>
              <a:r>
                <a:rPr lang="en-US" altLang="zh-CN" sz="3600" dirty="0">
                  <a:solidFill>
                    <a:schemeClr val="bg1"/>
                  </a:solidFill>
                  <a:latin typeface="微软雅黑" pitchFamily="34" charset="-122"/>
                  <a:ea typeface="微软雅黑" pitchFamily="34" charset="-122"/>
                </a:rPr>
                <a:t>01</a:t>
              </a:r>
              <a:endParaRPr lang="zh-CN" altLang="en-US" sz="3600" dirty="0">
                <a:solidFill>
                  <a:schemeClr val="bg1"/>
                </a:solidFill>
                <a:latin typeface="微软雅黑" pitchFamily="34" charset="-122"/>
                <a:ea typeface="微软雅黑" pitchFamily="34" charset="-122"/>
              </a:endParaRPr>
            </a:p>
          </p:txBody>
        </p:sp>
        <p:sp>
          <p:nvSpPr>
            <p:cNvPr id="5" name="Freeform 13">
              <a:extLst>
                <a:ext uri="{FF2B5EF4-FFF2-40B4-BE49-F238E27FC236}">
                  <a16:creationId xmlns:a16="http://schemas.microsoft.com/office/drawing/2014/main" id="{B2EAE8C6-06F4-4FAF-A876-5E02EA39F154}"/>
                </a:ext>
              </a:extLst>
            </p:cNvPr>
            <p:cNvSpPr>
              <a:spLocks/>
            </p:cNvSpPr>
            <p:nvPr/>
          </p:nvSpPr>
          <p:spPr bwMode="auto">
            <a:xfrm>
              <a:off x="1202687" y="583514"/>
              <a:ext cx="371638" cy="347662"/>
            </a:xfrm>
            <a:custGeom>
              <a:avLst/>
              <a:gdLst>
                <a:gd name="T0" fmla="*/ 489318417 w 257"/>
                <a:gd name="T1" fmla="*/ 49945036 h 241"/>
                <a:gd name="T2" fmla="*/ 384763496 w 257"/>
                <a:gd name="T3" fmla="*/ 0 h 241"/>
                <a:gd name="T4" fmla="*/ 288572622 w 257"/>
                <a:gd name="T5" fmla="*/ 49945036 h 241"/>
                <a:gd name="T6" fmla="*/ 41821679 w 257"/>
                <a:gd name="T7" fmla="*/ 299670218 h 241"/>
                <a:gd name="T8" fmla="*/ 41821679 w 257"/>
                <a:gd name="T9" fmla="*/ 457829019 h 241"/>
                <a:gd name="T10" fmla="*/ 198654783 w 257"/>
                <a:gd name="T11" fmla="*/ 457829019 h 241"/>
                <a:gd name="T12" fmla="*/ 432859656 w 257"/>
                <a:gd name="T13" fmla="*/ 220590818 h 241"/>
                <a:gd name="T14" fmla="*/ 443314715 w 257"/>
                <a:gd name="T15" fmla="*/ 93646583 h 241"/>
                <a:gd name="T16" fmla="*/ 319939243 w 257"/>
                <a:gd name="T17" fmla="*/ 106133563 h 241"/>
                <a:gd name="T18" fmla="*/ 92008851 w 257"/>
                <a:gd name="T19" fmla="*/ 339209918 h 241"/>
                <a:gd name="T20" fmla="*/ 92008851 w 257"/>
                <a:gd name="T21" fmla="*/ 362100792 h 241"/>
                <a:gd name="T22" fmla="*/ 115011425 w 257"/>
                <a:gd name="T23" fmla="*/ 362100792 h 241"/>
                <a:gd name="T24" fmla="*/ 342941817 w 257"/>
                <a:gd name="T25" fmla="*/ 129024437 h 241"/>
                <a:gd name="T26" fmla="*/ 422403152 w 257"/>
                <a:gd name="T27" fmla="*/ 116538899 h 241"/>
                <a:gd name="T28" fmla="*/ 409857082 w 257"/>
                <a:gd name="T29" fmla="*/ 197698501 h 241"/>
                <a:gd name="T30" fmla="*/ 175653655 w 257"/>
                <a:gd name="T31" fmla="*/ 434936703 h 241"/>
                <a:gd name="T32" fmla="*/ 64824253 w 257"/>
                <a:gd name="T33" fmla="*/ 434936703 h 241"/>
                <a:gd name="T34" fmla="*/ 64824253 w 257"/>
                <a:gd name="T35" fmla="*/ 322561092 h 241"/>
                <a:gd name="T36" fmla="*/ 311575196 w 257"/>
                <a:gd name="T37" fmla="*/ 70755709 h 241"/>
                <a:gd name="T38" fmla="*/ 384763496 w 257"/>
                <a:gd name="T39" fmla="*/ 33296210 h 241"/>
                <a:gd name="T40" fmla="*/ 466317289 w 257"/>
                <a:gd name="T41" fmla="*/ 72835910 h 241"/>
                <a:gd name="T42" fmla="*/ 503956945 w 257"/>
                <a:gd name="T43" fmla="*/ 153996955 h 241"/>
                <a:gd name="T44" fmla="*/ 466317289 w 257"/>
                <a:gd name="T45" fmla="*/ 230994711 h 241"/>
                <a:gd name="T46" fmla="*/ 328303290 w 257"/>
                <a:gd name="T47" fmla="*/ 370424484 h 241"/>
                <a:gd name="T48" fmla="*/ 328303290 w 257"/>
                <a:gd name="T49" fmla="*/ 393316801 h 241"/>
                <a:gd name="T50" fmla="*/ 351305864 w 257"/>
                <a:gd name="T51" fmla="*/ 393316801 h 241"/>
                <a:gd name="T52" fmla="*/ 487227405 w 257"/>
                <a:gd name="T53" fmla="*/ 253887028 h 241"/>
                <a:gd name="T54" fmla="*/ 535323565 w 257"/>
                <a:gd name="T55" fmla="*/ 156078599 h 241"/>
                <a:gd name="T56" fmla="*/ 489318417 w 257"/>
                <a:gd name="T57" fmla="*/ 49945036 h 2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7" h="241">
                  <a:moveTo>
                    <a:pt x="234" y="24"/>
                  </a:moveTo>
                  <a:cubicBezTo>
                    <a:pt x="218" y="8"/>
                    <a:pt x="201" y="0"/>
                    <a:pt x="184" y="0"/>
                  </a:cubicBezTo>
                  <a:cubicBezTo>
                    <a:pt x="156" y="2"/>
                    <a:pt x="138" y="23"/>
                    <a:pt x="138" y="24"/>
                  </a:cubicBezTo>
                  <a:cubicBezTo>
                    <a:pt x="20" y="144"/>
                    <a:pt x="20" y="144"/>
                    <a:pt x="20" y="144"/>
                  </a:cubicBezTo>
                  <a:cubicBezTo>
                    <a:pt x="0" y="165"/>
                    <a:pt x="0" y="199"/>
                    <a:pt x="20" y="220"/>
                  </a:cubicBezTo>
                  <a:cubicBezTo>
                    <a:pt x="41" y="241"/>
                    <a:pt x="74" y="241"/>
                    <a:pt x="95" y="220"/>
                  </a:cubicBezTo>
                  <a:cubicBezTo>
                    <a:pt x="207" y="106"/>
                    <a:pt x="207" y="106"/>
                    <a:pt x="207" y="106"/>
                  </a:cubicBezTo>
                  <a:cubicBezTo>
                    <a:pt x="224" y="88"/>
                    <a:pt x="227" y="61"/>
                    <a:pt x="212" y="45"/>
                  </a:cubicBezTo>
                  <a:cubicBezTo>
                    <a:pt x="198" y="30"/>
                    <a:pt x="171" y="33"/>
                    <a:pt x="153" y="51"/>
                  </a:cubicBezTo>
                  <a:cubicBezTo>
                    <a:pt x="44" y="163"/>
                    <a:pt x="44" y="163"/>
                    <a:pt x="44" y="163"/>
                  </a:cubicBezTo>
                  <a:cubicBezTo>
                    <a:pt x="41" y="166"/>
                    <a:pt x="41" y="171"/>
                    <a:pt x="44" y="174"/>
                  </a:cubicBezTo>
                  <a:cubicBezTo>
                    <a:pt x="47" y="177"/>
                    <a:pt x="52" y="177"/>
                    <a:pt x="55" y="174"/>
                  </a:cubicBezTo>
                  <a:cubicBezTo>
                    <a:pt x="164" y="62"/>
                    <a:pt x="164" y="62"/>
                    <a:pt x="164" y="62"/>
                  </a:cubicBezTo>
                  <a:cubicBezTo>
                    <a:pt x="176" y="50"/>
                    <a:pt x="193" y="47"/>
                    <a:pt x="202" y="56"/>
                  </a:cubicBezTo>
                  <a:cubicBezTo>
                    <a:pt x="210" y="65"/>
                    <a:pt x="208" y="83"/>
                    <a:pt x="196" y="95"/>
                  </a:cubicBezTo>
                  <a:cubicBezTo>
                    <a:pt x="84" y="209"/>
                    <a:pt x="84" y="209"/>
                    <a:pt x="84" y="209"/>
                  </a:cubicBezTo>
                  <a:cubicBezTo>
                    <a:pt x="70" y="225"/>
                    <a:pt x="46" y="225"/>
                    <a:pt x="31" y="209"/>
                  </a:cubicBezTo>
                  <a:cubicBezTo>
                    <a:pt x="16" y="194"/>
                    <a:pt x="16" y="170"/>
                    <a:pt x="31" y="155"/>
                  </a:cubicBezTo>
                  <a:cubicBezTo>
                    <a:pt x="149" y="34"/>
                    <a:pt x="149" y="34"/>
                    <a:pt x="149" y="34"/>
                  </a:cubicBezTo>
                  <a:cubicBezTo>
                    <a:pt x="149" y="34"/>
                    <a:pt x="163" y="17"/>
                    <a:pt x="184" y="16"/>
                  </a:cubicBezTo>
                  <a:cubicBezTo>
                    <a:pt x="197" y="15"/>
                    <a:pt x="210" y="22"/>
                    <a:pt x="223" y="35"/>
                  </a:cubicBezTo>
                  <a:cubicBezTo>
                    <a:pt x="236" y="47"/>
                    <a:pt x="242" y="61"/>
                    <a:pt x="241" y="74"/>
                  </a:cubicBezTo>
                  <a:cubicBezTo>
                    <a:pt x="240" y="95"/>
                    <a:pt x="224" y="111"/>
                    <a:pt x="223" y="111"/>
                  </a:cubicBezTo>
                  <a:cubicBezTo>
                    <a:pt x="157" y="178"/>
                    <a:pt x="157" y="178"/>
                    <a:pt x="157" y="178"/>
                  </a:cubicBezTo>
                  <a:cubicBezTo>
                    <a:pt x="155" y="181"/>
                    <a:pt x="155" y="186"/>
                    <a:pt x="157" y="189"/>
                  </a:cubicBezTo>
                  <a:cubicBezTo>
                    <a:pt x="160" y="192"/>
                    <a:pt x="165" y="192"/>
                    <a:pt x="168" y="189"/>
                  </a:cubicBezTo>
                  <a:cubicBezTo>
                    <a:pt x="233" y="122"/>
                    <a:pt x="233" y="122"/>
                    <a:pt x="233" y="122"/>
                  </a:cubicBezTo>
                  <a:cubicBezTo>
                    <a:pt x="234" y="122"/>
                    <a:pt x="255" y="103"/>
                    <a:pt x="256" y="75"/>
                  </a:cubicBezTo>
                  <a:cubicBezTo>
                    <a:pt x="257" y="57"/>
                    <a:pt x="249" y="40"/>
                    <a:pt x="234"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solidFill>
                  <a:schemeClr val="bg1"/>
                </a:solidFill>
                <a:latin typeface="微软雅黑" pitchFamily="34" charset="-122"/>
                <a:ea typeface="微软雅黑" pitchFamily="34" charset="-122"/>
              </a:endParaRPr>
            </a:p>
          </p:txBody>
        </p:sp>
      </p:grpSp>
      <p:grpSp>
        <p:nvGrpSpPr>
          <p:cNvPr id="6" name="组合 29">
            <a:extLst>
              <a:ext uri="{FF2B5EF4-FFF2-40B4-BE49-F238E27FC236}">
                <a16:creationId xmlns:a16="http://schemas.microsoft.com/office/drawing/2014/main" id="{38FC1D1A-512A-46C1-9CCA-2940F4ADF849}"/>
              </a:ext>
            </a:extLst>
          </p:cNvPr>
          <p:cNvGrpSpPr>
            <a:grpSpLocks/>
          </p:cNvGrpSpPr>
          <p:nvPr/>
        </p:nvGrpSpPr>
        <p:grpSpPr bwMode="auto">
          <a:xfrm>
            <a:off x="6582734" y="2882640"/>
            <a:ext cx="2270051" cy="1063937"/>
            <a:chOff x="0" y="234675"/>
            <a:chExt cx="2166010" cy="1045342"/>
          </a:xfrm>
          <a:solidFill>
            <a:srgbClr val="1B4367"/>
          </a:solidFill>
        </p:grpSpPr>
        <p:sp>
          <p:nvSpPr>
            <p:cNvPr id="7" name="任意多边形 18">
              <a:extLst>
                <a:ext uri="{FF2B5EF4-FFF2-40B4-BE49-F238E27FC236}">
                  <a16:creationId xmlns:a16="http://schemas.microsoft.com/office/drawing/2014/main" id="{A513840A-E38C-4DC1-8FA7-CDD42D1B009F}"/>
                </a:ext>
              </a:extLst>
            </p:cNvPr>
            <p:cNvSpPr>
              <a:spLocks/>
            </p:cNvSpPr>
            <p:nvPr/>
          </p:nvSpPr>
          <p:spPr bwMode="auto">
            <a:xfrm>
              <a:off x="433202" y="234675"/>
              <a:ext cx="1732808" cy="1045342"/>
            </a:xfrm>
            <a:prstGeom prst="roundRect">
              <a:avLst/>
            </a:prstGeom>
            <a:grpFill/>
            <a:ln w="9525">
              <a:solidFill>
                <a:schemeClr val="tx1">
                  <a:lumMod val="75000"/>
                  <a:lumOff val="25000"/>
                </a:schemeClr>
              </a:solidFill>
              <a:miter lim="800000"/>
              <a:headEnd/>
              <a:tailEnd/>
            </a:ln>
          </p:spPr>
          <p:txBody>
            <a:bodyPr lIns="481462" tIns="239269" rIns="478992" bIns="239269" anchor="ctr"/>
            <a:lstStyle/>
            <a:p>
              <a:pPr marL="128588" lvl="1" indent="-128588" defTabSz="633413" eaLnBrk="1" hangingPunct="1">
                <a:lnSpc>
                  <a:spcPct val="90000"/>
                </a:lnSpc>
                <a:spcAft>
                  <a:spcPct val="15000"/>
                </a:spcAft>
                <a:buFont typeface="Arial" charset="0"/>
                <a:buChar char="•"/>
              </a:pPr>
              <a:endParaRPr lang="zh-CN" altLang="en-US" sz="1400">
                <a:solidFill>
                  <a:schemeClr val="bg1"/>
                </a:solidFill>
                <a:latin typeface="微软雅黑" pitchFamily="34" charset="-122"/>
                <a:ea typeface="微软雅黑" pitchFamily="34" charset="-122"/>
              </a:endParaRPr>
            </a:p>
            <a:p>
              <a:pPr marL="128588" lvl="1" indent="-128588" defTabSz="633413" eaLnBrk="1" hangingPunct="1">
                <a:lnSpc>
                  <a:spcPct val="90000"/>
                </a:lnSpc>
                <a:spcAft>
                  <a:spcPct val="15000"/>
                </a:spcAft>
                <a:buFont typeface="Arial" charset="0"/>
                <a:buChar char="•"/>
              </a:pPr>
              <a:endParaRPr lang="zh-CN" altLang="en-US" sz="1400">
                <a:solidFill>
                  <a:schemeClr val="bg1"/>
                </a:solidFill>
                <a:latin typeface="微软雅黑" pitchFamily="34" charset="-122"/>
                <a:ea typeface="微软雅黑" pitchFamily="34" charset="-122"/>
              </a:endParaRPr>
            </a:p>
          </p:txBody>
        </p:sp>
        <p:sp>
          <p:nvSpPr>
            <p:cNvPr id="8" name="任意多边形 19">
              <a:extLst>
                <a:ext uri="{FF2B5EF4-FFF2-40B4-BE49-F238E27FC236}">
                  <a16:creationId xmlns:a16="http://schemas.microsoft.com/office/drawing/2014/main" id="{4E28C924-2FDB-4029-AA41-31F4CF18CF6E}"/>
                </a:ext>
              </a:extLst>
            </p:cNvPr>
            <p:cNvSpPr>
              <a:spLocks/>
            </p:cNvSpPr>
            <p:nvPr/>
          </p:nvSpPr>
          <p:spPr bwMode="auto">
            <a:xfrm>
              <a:off x="0" y="323896"/>
              <a:ext cx="866404" cy="866899"/>
            </a:xfrm>
            <a:custGeom>
              <a:avLst/>
              <a:gdLst>
                <a:gd name="T0" fmla="*/ 0 w 866404"/>
                <a:gd name="T1" fmla="*/ 433945 h 866404"/>
                <a:gd name="T2" fmla="*/ 433202 w 866404"/>
                <a:gd name="T3" fmla="*/ 0 h 866404"/>
                <a:gd name="T4" fmla="*/ 866404 w 866404"/>
                <a:gd name="T5" fmla="*/ 433945 h 866404"/>
                <a:gd name="T6" fmla="*/ 433202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grpFill/>
            <a:ln w="19050">
              <a:solidFill>
                <a:schemeClr val="bg1"/>
              </a:solidFill>
              <a:miter lim="800000"/>
              <a:headEnd/>
              <a:tailEnd/>
            </a:ln>
          </p:spPr>
          <p:txBody>
            <a:bodyPr lIns="139582" tIns="139582" rIns="139582" bIns="139582" anchor="ctr"/>
            <a:lstStyle/>
            <a:p>
              <a:pPr algn="ctr" defTabSz="666750" eaLnBrk="1" hangingPunct="1">
                <a:lnSpc>
                  <a:spcPct val="90000"/>
                </a:lnSpc>
                <a:spcAft>
                  <a:spcPct val="35000"/>
                </a:spcAft>
              </a:pPr>
              <a:r>
                <a:rPr lang="en-US" altLang="zh-CN" sz="3200" dirty="0">
                  <a:solidFill>
                    <a:schemeClr val="bg1"/>
                  </a:solidFill>
                  <a:latin typeface="微软雅黑" pitchFamily="34" charset="-122"/>
                  <a:ea typeface="微软雅黑" pitchFamily="34" charset="-122"/>
                </a:rPr>
                <a:t>03</a:t>
              </a:r>
              <a:endParaRPr lang="zh-CN" altLang="en-US" sz="3200" dirty="0">
                <a:solidFill>
                  <a:schemeClr val="bg1"/>
                </a:solidFill>
                <a:latin typeface="微软雅黑" pitchFamily="34" charset="-122"/>
                <a:ea typeface="微软雅黑" pitchFamily="34" charset="-122"/>
              </a:endParaRPr>
            </a:p>
          </p:txBody>
        </p:sp>
        <p:sp>
          <p:nvSpPr>
            <p:cNvPr id="9" name="Freeform 14">
              <a:extLst>
                <a:ext uri="{FF2B5EF4-FFF2-40B4-BE49-F238E27FC236}">
                  <a16:creationId xmlns:a16="http://schemas.microsoft.com/office/drawing/2014/main" id="{0D3327F3-4A73-41D0-89C9-CCF3F18B0C5C}"/>
                </a:ext>
              </a:extLst>
            </p:cNvPr>
            <p:cNvSpPr>
              <a:spLocks noEditPoints="1"/>
            </p:cNvSpPr>
            <p:nvPr/>
          </p:nvSpPr>
          <p:spPr bwMode="auto">
            <a:xfrm>
              <a:off x="1212278" y="581118"/>
              <a:ext cx="352457" cy="352457"/>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grpSp>
        <p:nvGrpSpPr>
          <p:cNvPr id="10" name="组合 28">
            <a:extLst>
              <a:ext uri="{FF2B5EF4-FFF2-40B4-BE49-F238E27FC236}">
                <a16:creationId xmlns:a16="http://schemas.microsoft.com/office/drawing/2014/main" id="{4B498CF1-1959-4675-A52A-941972818389}"/>
              </a:ext>
            </a:extLst>
          </p:cNvPr>
          <p:cNvGrpSpPr>
            <a:grpSpLocks/>
          </p:cNvGrpSpPr>
          <p:nvPr/>
        </p:nvGrpSpPr>
        <p:grpSpPr bwMode="auto">
          <a:xfrm>
            <a:off x="3841048" y="2892234"/>
            <a:ext cx="2241662" cy="1073531"/>
            <a:chOff x="0" y="234675"/>
            <a:chExt cx="2166010" cy="1045342"/>
          </a:xfrm>
          <a:solidFill>
            <a:srgbClr val="1B4367"/>
          </a:solidFill>
        </p:grpSpPr>
        <p:sp>
          <p:nvSpPr>
            <p:cNvPr id="11" name="任意多边形 16">
              <a:extLst>
                <a:ext uri="{FF2B5EF4-FFF2-40B4-BE49-F238E27FC236}">
                  <a16:creationId xmlns:a16="http://schemas.microsoft.com/office/drawing/2014/main" id="{3239BD03-062A-45D0-B690-769C8F21B24C}"/>
                </a:ext>
              </a:extLst>
            </p:cNvPr>
            <p:cNvSpPr>
              <a:spLocks/>
            </p:cNvSpPr>
            <p:nvPr/>
          </p:nvSpPr>
          <p:spPr bwMode="auto">
            <a:xfrm>
              <a:off x="433203" y="234675"/>
              <a:ext cx="1732807" cy="1045342"/>
            </a:xfrm>
            <a:prstGeom prst="roundRect">
              <a:avLst/>
            </a:prstGeom>
            <a:grpFill/>
            <a:ln w="9525">
              <a:solidFill>
                <a:schemeClr val="tx1">
                  <a:lumMod val="75000"/>
                  <a:lumOff val="25000"/>
                </a:schemeClr>
              </a:solidFill>
              <a:miter lim="800000"/>
              <a:headEnd/>
              <a:tailEnd/>
            </a:ln>
          </p:spPr>
          <p:txBody>
            <a:bodyPr lIns="481462" tIns="239269" rIns="478992" bIns="239269" anchor="ctr"/>
            <a:lstStyle/>
            <a:p>
              <a:pPr marL="128588" lvl="1" indent="-128588" defTabSz="633413" eaLnBrk="1" hangingPunct="1">
                <a:lnSpc>
                  <a:spcPct val="90000"/>
                </a:lnSpc>
                <a:spcAft>
                  <a:spcPct val="15000"/>
                </a:spcAft>
                <a:buFont typeface="Arial" charset="0"/>
                <a:buChar char="•"/>
              </a:pPr>
              <a:endParaRPr lang="zh-CN" altLang="en-US" sz="1400" dirty="0">
                <a:solidFill>
                  <a:schemeClr val="bg1"/>
                </a:solidFill>
                <a:latin typeface="微软雅黑" pitchFamily="34" charset="-122"/>
                <a:ea typeface="微软雅黑" pitchFamily="34" charset="-122"/>
              </a:endParaRPr>
            </a:p>
            <a:p>
              <a:pPr marL="128588" lvl="1" indent="-128588" defTabSz="633413" eaLnBrk="1" hangingPunct="1">
                <a:lnSpc>
                  <a:spcPct val="90000"/>
                </a:lnSpc>
                <a:spcAft>
                  <a:spcPct val="15000"/>
                </a:spcAft>
                <a:buFont typeface="Arial" charset="0"/>
                <a:buChar char="•"/>
              </a:pPr>
              <a:endParaRPr lang="zh-CN" altLang="en-US" sz="1400" dirty="0">
                <a:solidFill>
                  <a:schemeClr val="bg1"/>
                </a:solidFill>
                <a:latin typeface="微软雅黑" pitchFamily="34" charset="-122"/>
                <a:ea typeface="微软雅黑" pitchFamily="34" charset="-122"/>
              </a:endParaRPr>
            </a:p>
          </p:txBody>
        </p:sp>
        <p:sp>
          <p:nvSpPr>
            <p:cNvPr id="12" name="任意多边形 17">
              <a:extLst>
                <a:ext uri="{FF2B5EF4-FFF2-40B4-BE49-F238E27FC236}">
                  <a16:creationId xmlns:a16="http://schemas.microsoft.com/office/drawing/2014/main" id="{65FA93E9-2FA8-49B2-8325-1793EED4282A}"/>
                </a:ext>
              </a:extLst>
            </p:cNvPr>
            <p:cNvSpPr>
              <a:spLocks/>
            </p:cNvSpPr>
            <p:nvPr/>
          </p:nvSpPr>
          <p:spPr bwMode="auto">
            <a:xfrm>
              <a:off x="0" y="323896"/>
              <a:ext cx="866404" cy="866899"/>
            </a:xfrm>
            <a:custGeom>
              <a:avLst/>
              <a:gdLst>
                <a:gd name="T0" fmla="*/ 0 w 866404"/>
                <a:gd name="T1" fmla="*/ 433945 h 866404"/>
                <a:gd name="T2" fmla="*/ 433202 w 866404"/>
                <a:gd name="T3" fmla="*/ 0 h 866404"/>
                <a:gd name="T4" fmla="*/ 866404 w 866404"/>
                <a:gd name="T5" fmla="*/ 433945 h 866404"/>
                <a:gd name="T6" fmla="*/ 433202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grpFill/>
            <a:ln w="19050">
              <a:solidFill>
                <a:schemeClr val="bg1"/>
              </a:solidFill>
              <a:miter lim="800000"/>
              <a:headEnd/>
              <a:tailEnd/>
            </a:ln>
          </p:spPr>
          <p:txBody>
            <a:bodyPr lIns="139582" tIns="139582" rIns="139582" bIns="139582" anchor="ctr"/>
            <a:lstStyle/>
            <a:p>
              <a:pPr algn="ctr" defTabSz="666750" eaLnBrk="1" hangingPunct="1">
                <a:lnSpc>
                  <a:spcPct val="90000"/>
                </a:lnSpc>
                <a:spcAft>
                  <a:spcPct val="35000"/>
                </a:spcAft>
              </a:pPr>
              <a:r>
                <a:rPr lang="en-US" altLang="zh-CN" sz="3200" dirty="0">
                  <a:solidFill>
                    <a:schemeClr val="bg1"/>
                  </a:solidFill>
                  <a:latin typeface="微软雅黑" pitchFamily="34" charset="-122"/>
                  <a:ea typeface="微软雅黑" pitchFamily="34" charset="-122"/>
                </a:rPr>
                <a:t>02</a:t>
              </a:r>
              <a:endParaRPr lang="zh-CN" altLang="en-US" sz="3200" dirty="0">
                <a:solidFill>
                  <a:schemeClr val="bg1"/>
                </a:solidFill>
                <a:latin typeface="微软雅黑" pitchFamily="34" charset="-122"/>
                <a:ea typeface="微软雅黑" pitchFamily="34" charset="-122"/>
              </a:endParaRPr>
            </a:p>
          </p:txBody>
        </p:sp>
        <p:sp>
          <p:nvSpPr>
            <p:cNvPr id="13" name="Freeform 19">
              <a:extLst>
                <a:ext uri="{FF2B5EF4-FFF2-40B4-BE49-F238E27FC236}">
                  <a16:creationId xmlns:a16="http://schemas.microsoft.com/office/drawing/2014/main" id="{4F08EAD4-46AB-442A-AD0F-D515646850DF}"/>
                </a:ext>
              </a:extLst>
            </p:cNvPr>
            <p:cNvSpPr>
              <a:spLocks noEditPoints="1"/>
            </p:cNvSpPr>
            <p:nvPr/>
          </p:nvSpPr>
          <p:spPr bwMode="auto">
            <a:xfrm>
              <a:off x="1157132" y="608691"/>
              <a:ext cx="462749" cy="297310"/>
            </a:xfrm>
            <a:custGeom>
              <a:avLst/>
              <a:gdLst>
                <a:gd name="T0" fmla="*/ 516520434 w 320"/>
                <a:gd name="T1" fmla="*/ 429093379 h 206"/>
                <a:gd name="T2" fmla="*/ 98284995 w 320"/>
                <a:gd name="T3" fmla="*/ 429093379 h 206"/>
                <a:gd name="T4" fmla="*/ 0 w 320"/>
                <a:gd name="T5" fmla="*/ 306197548 h 206"/>
                <a:gd name="T6" fmla="*/ 127562546 w 320"/>
                <a:gd name="T7" fmla="*/ 185384331 h 206"/>
                <a:gd name="T8" fmla="*/ 340862359 w 320"/>
                <a:gd name="T9" fmla="*/ 0 h 206"/>
                <a:gd name="T10" fmla="*/ 549980079 w 320"/>
                <a:gd name="T11" fmla="*/ 141642236 h 206"/>
                <a:gd name="T12" fmla="*/ 669176991 w 320"/>
                <a:gd name="T13" fmla="*/ 283284473 h 206"/>
                <a:gd name="T14" fmla="*/ 516520434 w 320"/>
                <a:gd name="T15" fmla="*/ 429093379 h 206"/>
                <a:gd name="T16" fmla="*/ 102467090 w 320"/>
                <a:gd name="T17" fmla="*/ 397848407 h 206"/>
                <a:gd name="T18" fmla="*/ 516520434 w 320"/>
                <a:gd name="T19" fmla="*/ 397848407 h 206"/>
                <a:gd name="T20" fmla="*/ 637809839 w 320"/>
                <a:gd name="T21" fmla="*/ 283284473 h 206"/>
                <a:gd name="T22" fmla="*/ 535341303 w 320"/>
                <a:gd name="T23" fmla="*/ 170804595 h 206"/>
                <a:gd name="T24" fmla="*/ 524886068 w 320"/>
                <a:gd name="T25" fmla="*/ 170804595 h 206"/>
                <a:gd name="T26" fmla="*/ 522795021 w 320"/>
                <a:gd name="T27" fmla="*/ 160388642 h 206"/>
                <a:gd name="T28" fmla="*/ 340862359 w 320"/>
                <a:gd name="T29" fmla="*/ 33327585 h 206"/>
                <a:gd name="T30" fmla="*/ 156838651 w 320"/>
                <a:gd name="T31" fmla="*/ 204132180 h 206"/>
                <a:gd name="T32" fmla="*/ 156838651 w 320"/>
                <a:gd name="T33" fmla="*/ 222878586 h 206"/>
                <a:gd name="T34" fmla="*/ 138017781 w 320"/>
                <a:gd name="T35" fmla="*/ 218713359 h 206"/>
                <a:gd name="T36" fmla="*/ 123379006 w 320"/>
                <a:gd name="T37" fmla="*/ 218713359 h 206"/>
                <a:gd name="T38" fmla="*/ 31367152 w 320"/>
                <a:gd name="T39" fmla="*/ 306197548 h 206"/>
                <a:gd name="T40" fmla="*/ 102467090 w 320"/>
                <a:gd name="T41" fmla="*/ 397848407 h 20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0" h="206">
                  <a:moveTo>
                    <a:pt x="247" y="206"/>
                  </a:moveTo>
                  <a:cubicBezTo>
                    <a:pt x="47" y="206"/>
                    <a:pt x="47" y="206"/>
                    <a:pt x="47" y="206"/>
                  </a:cubicBezTo>
                  <a:cubicBezTo>
                    <a:pt x="20" y="200"/>
                    <a:pt x="0" y="175"/>
                    <a:pt x="0" y="147"/>
                  </a:cubicBezTo>
                  <a:cubicBezTo>
                    <a:pt x="0" y="115"/>
                    <a:pt x="27" y="88"/>
                    <a:pt x="61" y="89"/>
                  </a:cubicBezTo>
                  <a:cubicBezTo>
                    <a:pt x="67" y="38"/>
                    <a:pt x="110" y="0"/>
                    <a:pt x="163" y="0"/>
                  </a:cubicBezTo>
                  <a:cubicBezTo>
                    <a:pt x="208" y="0"/>
                    <a:pt x="248" y="28"/>
                    <a:pt x="263" y="68"/>
                  </a:cubicBezTo>
                  <a:cubicBezTo>
                    <a:pt x="296" y="74"/>
                    <a:pt x="320" y="103"/>
                    <a:pt x="320" y="136"/>
                  </a:cubicBezTo>
                  <a:cubicBezTo>
                    <a:pt x="320" y="174"/>
                    <a:pt x="287" y="206"/>
                    <a:pt x="247" y="206"/>
                  </a:cubicBezTo>
                  <a:close/>
                  <a:moveTo>
                    <a:pt x="49" y="191"/>
                  </a:moveTo>
                  <a:cubicBezTo>
                    <a:pt x="247" y="191"/>
                    <a:pt x="247" y="191"/>
                    <a:pt x="247" y="191"/>
                  </a:cubicBezTo>
                  <a:cubicBezTo>
                    <a:pt x="278" y="191"/>
                    <a:pt x="305" y="165"/>
                    <a:pt x="305" y="136"/>
                  </a:cubicBezTo>
                  <a:cubicBezTo>
                    <a:pt x="305" y="109"/>
                    <a:pt x="284" y="86"/>
                    <a:pt x="256" y="82"/>
                  </a:cubicBezTo>
                  <a:cubicBezTo>
                    <a:pt x="251" y="82"/>
                    <a:pt x="251" y="82"/>
                    <a:pt x="251" y="82"/>
                  </a:cubicBezTo>
                  <a:cubicBezTo>
                    <a:pt x="250" y="77"/>
                    <a:pt x="250" y="77"/>
                    <a:pt x="250" y="77"/>
                  </a:cubicBezTo>
                  <a:cubicBezTo>
                    <a:pt x="239" y="41"/>
                    <a:pt x="203" y="16"/>
                    <a:pt x="163" y="16"/>
                  </a:cubicBezTo>
                  <a:cubicBezTo>
                    <a:pt x="115" y="16"/>
                    <a:pt x="77" y="51"/>
                    <a:pt x="75" y="98"/>
                  </a:cubicBezTo>
                  <a:cubicBezTo>
                    <a:pt x="75" y="107"/>
                    <a:pt x="75" y="107"/>
                    <a:pt x="75" y="107"/>
                  </a:cubicBezTo>
                  <a:cubicBezTo>
                    <a:pt x="66" y="105"/>
                    <a:pt x="66" y="105"/>
                    <a:pt x="66" y="105"/>
                  </a:cubicBezTo>
                  <a:cubicBezTo>
                    <a:pt x="63" y="105"/>
                    <a:pt x="61" y="105"/>
                    <a:pt x="59" y="105"/>
                  </a:cubicBezTo>
                  <a:cubicBezTo>
                    <a:pt x="35" y="105"/>
                    <a:pt x="15" y="124"/>
                    <a:pt x="15" y="147"/>
                  </a:cubicBezTo>
                  <a:cubicBezTo>
                    <a:pt x="15" y="167"/>
                    <a:pt x="30" y="186"/>
                    <a:pt x="49" y="1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grpSp>
        <p:nvGrpSpPr>
          <p:cNvPr id="14" name="组合 30">
            <a:extLst>
              <a:ext uri="{FF2B5EF4-FFF2-40B4-BE49-F238E27FC236}">
                <a16:creationId xmlns:a16="http://schemas.microsoft.com/office/drawing/2014/main" id="{8928361E-AE26-47F4-83E8-3007BA2F3F9D}"/>
              </a:ext>
            </a:extLst>
          </p:cNvPr>
          <p:cNvGrpSpPr>
            <a:grpSpLocks/>
          </p:cNvGrpSpPr>
          <p:nvPr/>
        </p:nvGrpSpPr>
        <p:grpSpPr bwMode="auto">
          <a:xfrm>
            <a:off x="9424369" y="2882640"/>
            <a:ext cx="2270052" cy="1083125"/>
            <a:chOff x="0" y="234675"/>
            <a:chExt cx="2166010" cy="1045342"/>
          </a:xfrm>
          <a:solidFill>
            <a:srgbClr val="1B4367"/>
          </a:solidFill>
        </p:grpSpPr>
        <p:sp>
          <p:nvSpPr>
            <p:cNvPr id="15" name="右箭头 20">
              <a:extLst>
                <a:ext uri="{FF2B5EF4-FFF2-40B4-BE49-F238E27FC236}">
                  <a16:creationId xmlns:a16="http://schemas.microsoft.com/office/drawing/2014/main" id="{52C9C1C4-59F5-4034-82FD-06CDB5F6A200}"/>
                </a:ext>
              </a:extLst>
            </p:cNvPr>
            <p:cNvSpPr>
              <a:spLocks noChangeArrowheads="1"/>
            </p:cNvSpPr>
            <p:nvPr/>
          </p:nvSpPr>
          <p:spPr bwMode="auto">
            <a:xfrm>
              <a:off x="433519" y="234675"/>
              <a:ext cx="1732491" cy="1045342"/>
            </a:xfrm>
            <a:prstGeom prst="roundRect">
              <a:avLst/>
            </a:prstGeom>
            <a:grpFill/>
            <a:ln w="9525">
              <a:solidFill>
                <a:schemeClr val="tx1">
                  <a:lumMod val="75000"/>
                  <a:lumOff val="25000"/>
                </a:schemeClr>
              </a:solidFill>
              <a:miter lim="800000"/>
              <a:headEnd/>
              <a:tailEnd/>
            </a:ln>
          </p:spPr>
          <p:txBody>
            <a:bodyPr/>
            <a:lstStyle/>
            <a:p>
              <a:endParaRPr lang="zh-CN" altLang="en-US">
                <a:solidFill>
                  <a:schemeClr val="bg1"/>
                </a:solidFill>
                <a:latin typeface="微软雅黑" pitchFamily="34" charset="-122"/>
                <a:ea typeface="微软雅黑" pitchFamily="34" charset="-122"/>
              </a:endParaRPr>
            </a:p>
          </p:txBody>
        </p:sp>
        <p:sp>
          <p:nvSpPr>
            <p:cNvPr id="16" name="任意多边形 21">
              <a:extLst>
                <a:ext uri="{FF2B5EF4-FFF2-40B4-BE49-F238E27FC236}">
                  <a16:creationId xmlns:a16="http://schemas.microsoft.com/office/drawing/2014/main" id="{5BC2C350-B45F-4B5E-9174-7A7820B81E90}"/>
                </a:ext>
              </a:extLst>
            </p:cNvPr>
            <p:cNvSpPr>
              <a:spLocks/>
            </p:cNvSpPr>
            <p:nvPr/>
          </p:nvSpPr>
          <p:spPr bwMode="auto">
            <a:xfrm>
              <a:off x="0" y="323896"/>
              <a:ext cx="867039" cy="866899"/>
            </a:xfrm>
            <a:custGeom>
              <a:avLst/>
              <a:gdLst>
                <a:gd name="T0" fmla="*/ 0 w 866404"/>
                <a:gd name="T1" fmla="*/ 433945 h 866404"/>
                <a:gd name="T2" fmla="*/ 434156 w 866404"/>
                <a:gd name="T3" fmla="*/ 0 h 866404"/>
                <a:gd name="T4" fmla="*/ 868310 w 866404"/>
                <a:gd name="T5" fmla="*/ 433945 h 866404"/>
                <a:gd name="T6" fmla="*/ 434156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grpFill/>
            <a:ln w="19050">
              <a:solidFill>
                <a:schemeClr val="bg1"/>
              </a:solidFill>
              <a:miter lim="800000"/>
              <a:headEnd/>
              <a:tailEnd/>
            </a:ln>
          </p:spPr>
          <p:txBody>
            <a:bodyPr lIns="152282" tIns="152282" rIns="152282" bIns="152282" anchor="ctr"/>
            <a:lstStyle/>
            <a:p>
              <a:pPr algn="ctr" defTabSz="666750" eaLnBrk="1" hangingPunct="1">
                <a:lnSpc>
                  <a:spcPct val="90000"/>
                </a:lnSpc>
                <a:spcAft>
                  <a:spcPct val="35000"/>
                </a:spcAft>
              </a:pPr>
              <a:r>
                <a:rPr lang="en-US" altLang="zh-CN" sz="3200" dirty="0">
                  <a:solidFill>
                    <a:schemeClr val="bg1"/>
                  </a:solidFill>
                  <a:latin typeface="微软雅黑" pitchFamily="34" charset="-122"/>
                  <a:ea typeface="微软雅黑" pitchFamily="34" charset="-122"/>
                </a:rPr>
                <a:t>04</a:t>
              </a:r>
              <a:endParaRPr lang="zh-CN" altLang="en-US" sz="3200" dirty="0">
                <a:solidFill>
                  <a:schemeClr val="bg1"/>
                </a:solidFill>
                <a:latin typeface="微软雅黑" pitchFamily="34" charset="-122"/>
                <a:ea typeface="微软雅黑" pitchFamily="34" charset="-122"/>
              </a:endParaRPr>
            </a:p>
          </p:txBody>
        </p:sp>
        <p:sp>
          <p:nvSpPr>
            <p:cNvPr id="17" name="Freeform 26">
              <a:extLst>
                <a:ext uri="{FF2B5EF4-FFF2-40B4-BE49-F238E27FC236}">
                  <a16:creationId xmlns:a16="http://schemas.microsoft.com/office/drawing/2014/main" id="{43E2E751-D251-484F-8CA6-3E4475195DAA}"/>
                </a:ext>
              </a:extLst>
            </p:cNvPr>
            <p:cNvSpPr>
              <a:spLocks noEditPoints="1"/>
            </p:cNvSpPr>
            <p:nvPr/>
          </p:nvSpPr>
          <p:spPr bwMode="auto">
            <a:xfrm>
              <a:off x="1214675" y="534364"/>
              <a:ext cx="347662" cy="445965"/>
            </a:xfrm>
            <a:custGeom>
              <a:avLst/>
              <a:gdLst>
                <a:gd name="T0" fmla="*/ 182561662 w 240"/>
                <a:gd name="T1" fmla="*/ 645729809 h 308"/>
                <a:gd name="T2" fmla="*/ 142692074 w 240"/>
                <a:gd name="T3" fmla="*/ 612185422 h 308"/>
                <a:gd name="T4" fmla="*/ 4196570 w 240"/>
                <a:gd name="T5" fmla="*/ 113212849 h 308"/>
                <a:gd name="T6" fmla="*/ 8393140 w 240"/>
                <a:gd name="T7" fmla="*/ 79668462 h 308"/>
                <a:gd name="T8" fmla="*/ 31476448 w 240"/>
                <a:gd name="T9" fmla="*/ 62895544 h 308"/>
                <a:gd name="T10" fmla="*/ 73445046 w 240"/>
                <a:gd name="T11" fmla="*/ 85956858 h 308"/>
                <a:gd name="T12" fmla="*/ 119610214 w 240"/>
                <a:gd name="T13" fmla="*/ 94343317 h 308"/>
                <a:gd name="T14" fmla="*/ 119610214 w 240"/>
                <a:gd name="T15" fmla="*/ 94343317 h 308"/>
                <a:gd name="T16" fmla="*/ 228726830 w 240"/>
                <a:gd name="T17" fmla="*/ 50317304 h 308"/>
                <a:gd name="T18" fmla="*/ 352533614 w 240"/>
                <a:gd name="T19" fmla="*/ 0 h 308"/>
                <a:gd name="T20" fmla="*/ 421782090 w 240"/>
                <a:gd name="T21" fmla="*/ 16772917 h 308"/>
                <a:gd name="T22" fmla="*/ 428077669 w 240"/>
                <a:gd name="T23" fmla="*/ 18868084 h 308"/>
                <a:gd name="T24" fmla="*/ 503620276 w 240"/>
                <a:gd name="T25" fmla="*/ 295609638 h 308"/>
                <a:gd name="T26" fmla="*/ 474242837 w 240"/>
                <a:gd name="T27" fmla="*/ 280934783 h 308"/>
                <a:gd name="T28" fmla="*/ 419683080 w 240"/>
                <a:gd name="T29" fmla="*/ 266258480 h 308"/>
                <a:gd name="T30" fmla="*/ 310566465 w 240"/>
                <a:gd name="T31" fmla="*/ 310285941 h 308"/>
                <a:gd name="T32" fmla="*/ 184660671 w 240"/>
                <a:gd name="T33" fmla="*/ 360601797 h 308"/>
                <a:gd name="T34" fmla="*/ 151086662 w 240"/>
                <a:gd name="T35" fmla="*/ 356410015 h 308"/>
                <a:gd name="T36" fmla="*/ 218236129 w 240"/>
                <a:gd name="T37" fmla="*/ 595412505 h 308"/>
                <a:gd name="T38" fmla="*/ 214038110 w 240"/>
                <a:gd name="T39" fmla="*/ 628956892 h 308"/>
                <a:gd name="T40" fmla="*/ 188857241 w 240"/>
                <a:gd name="T41" fmla="*/ 645729809 h 308"/>
                <a:gd name="T42" fmla="*/ 182561662 w 240"/>
                <a:gd name="T43" fmla="*/ 645729809 h 308"/>
                <a:gd name="T44" fmla="*/ 37772028 w 240"/>
                <a:gd name="T45" fmla="*/ 90150087 h 308"/>
                <a:gd name="T46" fmla="*/ 31476448 w 240"/>
                <a:gd name="T47" fmla="*/ 94343317 h 308"/>
                <a:gd name="T48" fmla="*/ 29377439 w 240"/>
                <a:gd name="T49" fmla="*/ 104826390 h 308"/>
                <a:gd name="T50" fmla="*/ 169971952 w 240"/>
                <a:gd name="T51" fmla="*/ 603798964 h 308"/>
                <a:gd name="T52" fmla="*/ 184660671 w 240"/>
                <a:gd name="T53" fmla="*/ 618475266 h 308"/>
                <a:gd name="T54" fmla="*/ 188857241 w 240"/>
                <a:gd name="T55" fmla="*/ 614282037 h 308"/>
                <a:gd name="T56" fmla="*/ 190956251 w 240"/>
                <a:gd name="T57" fmla="*/ 603798964 h 308"/>
                <a:gd name="T58" fmla="*/ 109118064 w 240"/>
                <a:gd name="T59" fmla="*/ 308189326 h 308"/>
                <a:gd name="T60" fmla="*/ 136396494 w 240"/>
                <a:gd name="T61" fmla="*/ 320769014 h 308"/>
                <a:gd name="T62" fmla="*/ 184660671 w 240"/>
                <a:gd name="T63" fmla="*/ 333347254 h 308"/>
                <a:gd name="T64" fmla="*/ 293778736 w 240"/>
                <a:gd name="T65" fmla="*/ 287224627 h 308"/>
                <a:gd name="T66" fmla="*/ 419683080 w 240"/>
                <a:gd name="T67" fmla="*/ 236907323 h 308"/>
                <a:gd name="T68" fmla="*/ 459554118 w 240"/>
                <a:gd name="T69" fmla="*/ 243197167 h 308"/>
                <a:gd name="T70" fmla="*/ 402896800 w 240"/>
                <a:gd name="T71" fmla="*/ 39834231 h 308"/>
                <a:gd name="T72" fmla="*/ 352533614 w 240"/>
                <a:gd name="T73" fmla="*/ 27254543 h 308"/>
                <a:gd name="T74" fmla="*/ 243416998 w 240"/>
                <a:gd name="T75" fmla="*/ 73378618 h 308"/>
                <a:gd name="T76" fmla="*/ 119610214 w 240"/>
                <a:gd name="T77" fmla="*/ 123694474 h 308"/>
                <a:gd name="T78" fmla="*/ 119610214 w 240"/>
                <a:gd name="T79" fmla="*/ 123694474 h 308"/>
                <a:gd name="T80" fmla="*/ 58756327 w 240"/>
                <a:gd name="T81" fmla="*/ 109019619 h 308"/>
                <a:gd name="T82" fmla="*/ 52460747 w 240"/>
                <a:gd name="T83" fmla="*/ 106923005 h 308"/>
                <a:gd name="T84" fmla="*/ 50361738 w 240"/>
                <a:gd name="T85" fmla="*/ 100633161 h 308"/>
                <a:gd name="T86" fmla="*/ 37772028 w 240"/>
                <a:gd name="T87" fmla="*/ 90150087 h 30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40" h="308">
                  <a:moveTo>
                    <a:pt x="87" y="308"/>
                  </a:moveTo>
                  <a:cubicBezTo>
                    <a:pt x="79" y="308"/>
                    <a:pt x="70" y="301"/>
                    <a:pt x="68" y="292"/>
                  </a:cubicBezTo>
                  <a:cubicBezTo>
                    <a:pt x="2" y="54"/>
                    <a:pt x="2" y="54"/>
                    <a:pt x="2" y="54"/>
                  </a:cubicBezTo>
                  <a:cubicBezTo>
                    <a:pt x="0" y="48"/>
                    <a:pt x="1" y="42"/>
                    <a:pt x="4" y="38"/>
                  </a:cubicBezTo>
                  <a:cubicBezTo>
                    <a:pt x="6" y="34"/>
                    <a:pt x="10" y="31"/>
                    <a:pt x="15" y="30"/>
                  </a:cubicBezTo>
                  <a:cubicBezTo>
                    <a:pt x="23" y="29"/>
                    <a:pt x="31" y="33"/>
                    <a:pt x="35" y="41"/>
                  </a:cubicBezTo>
                  <a:cubicBezTo>
                    <a:pt x="43" y="44"/>
                    <a:pt x="50" y="45"/>
                    <a:pt x="57" y="45"/>
                  </a:cubicBezTo>
                  <a:cubicBezTo>
                    <a:pt x="57" y="45"/>
                    <a:pt x="57" y="45"/>
                    <a:pt x="57" y="45"/>
                  </a:cubicBezTo>
                  <a:cubicBezTo>
                    <a:pt x="75" y="45"/>
                    <a:pt x="92" y="35"/>
                    <a:pt x="109" y="24"/>
                  </a:cubicBezTo>
                  <a:cubicBezTo>
                    <a:pt x="127" y="12"/>
                    <a:pt x="146" y="0"/>
                    <a:pt x="168" y="0"/>
                  </a:cubicBezTo>
                  <a:cubicBezTo>
                    <a:pt x="179" y="0"/>
                    <a:pt x="190" y="2"/>
                    <a:pt x="201" y="8"/>
                  </a:cubicBezTo>
                  <a:cubicBezTo>
                    <a:pt x="204" y="9"/>
                    <a:pt x="204" y="9"/>
                    <a:pt x="204" y="9"/>
                  </a:cubicBezTo>
                  <a:cubicBezTo>
                    <a:pt x="240" y="141"/>
                    <a:pt x="240" y="141"/>
                    <a:pt x="240" y="141"/>
                  </a:cubicBezTo>
                  <a:cubicBezTo>
                    <a:pt x="226" y="134"/>
                    <a:pt x="226" y="134"/>
                    <a:pt x="226" y="134"/>
                  </a:cubicBezTo>
                  <a:cubicBezTo>
                    <a:pt x="217" y="129"/>
                    <a:pt x="209" y="127"/>
                    <a:pt x="200" y="127"/>
                  </a:cubicBezTo>
                  <a:cubicBezTo>
                    <a:pt x="181" y="127"/>
                    <a:pt x="165" y="137"/>
                    <a:pt x="148" y="148"/>
                  </a:cubicBezTo>
                  <a:cubicBezTo>
                    <a:pt x="130" y="160"/>
                    <a:pt x="111" y="172"/>
                    <a:pt x="88" y="172"/>
                  </a:cubicBezTo>
                  <a:cubicBezTo>
                    <a:pt x="83" y="172"/>
                    <a:pt x="77" y="172"/>
                    <a:pt x="72" y="170"/>
                  </a:cubicBezTo>
                  <a:cubicBezTo>
                    <a:pt x="104" y="284"/>
                    <a:pt x="104" y="284"/>
                    <a:pt x="104" y="284"/>
                  </a:cubicBezTo>
                  <a:cubicBezTo>
                    <a:pt x="105" y="290"/>
                    <a:pt x="104" y="296"/>
                    <a:pt x="102" y="300"/>
                  </a:cubicBezTo>
                  <a:cubicBezTo>
                    <a:pt x="99" y="304"/>
                    <a:pt x="95" y="307"/>
                    <a:pt x="90" y="308"/>
                  </a:cubicBezTo>
                  <a:cubicBezTo>
                    <a:pt x="89" y="308"/>
                    <a:pt x="88" y="308"/>
                    <a:pt x="87" y="308"/>
                  </a:cubicBezTo>
                  <a:close/>
                  <a:moveTo>
                    <a:pt x="18" y="43"/>
                  </a:moveTo>
                  <a:cubicBezTo>
                    <a:pt x="16" y="43"/>
                    <a:pt x="15" y="44"/>
                    <a:pt x="15" y="45"/>
                  </a:cubicBezTo>
                  <a:cubicBezTo>
                    <a:pt x="14" y="46"/>
                    <a:pt x="14" y="48"/>
                    <a:pt x="14" y="50"/>
                  </a:cubicBezTo>
                  <a:cubicBezTo>
                    <a:pt x="81" y="288"/>
                    <a:pt x="81" y="288"/>
                    <a:pt x="81" y="288"/>
                  </a:cubicBezTo>
                  <a:cubicBezTo>
                    <a:pt x="82" y="293"/>
                    <a:pt x="85" y="295"/>
                    <a:pt x="88" y="295"/>
                  </a:cubicBezTo>
                  <a:cubicBezTo>
                    <a:pt x="89" y="294"/>
                    <a:pt x="90" y="294"/>
                    <a:pt x="90" y="293"/>
                  </a:cubicBezTo>
                  <a:cubicBezTo>
                    <a:pt x="91" y="292"/>
                    <a:pt x="91" y="290"/>
                    <a:pt x="91" y="288"/>
                  </a:cubicBezTo>
                  <a:cubicBezTo>
                    <a:pt x="52" y="147"/>
                    <a:pt x="52" y="147"/>
                    <a:pt x="52" y="147"/>
                  </a:cubicBezTo>
                  <a:cubicBezTo>
                    <a:pt x="65" y="153"/>
                    <a:pt x="65" y="153"/>
                    <a:pt x="65" y="153"/>
                  </a:cubicBezTo>
                  <a:cubicBezTo>
                    <a:pt x="73" y="157"/>
                    <a:pt x="80" y="159"/>
                    <a:pt x="88" y="159"/>
                  </a:cubicBezTo>
                  <a:cubicBezTo>
                    <a:pt x="107" y="159"/>
                    <a:pt x="123" y="148"/>
                    <a:pt x="140" y="137"/>
                  </a:cubicBezTo>
                  <a:cubicBezTo>
                    <a:pt x="159" y="125"/>
                    <a:pt x="177" y="113"/>
                    <a:pt x="200" y="113"/>
                  </a:cubicBezTo>
                  <a:cubicBezTo>
                    <a:pt x="206" y="113"/>
                    <a:pt x="213" y="114"/>
                    <a:pt x="219" y="116"/>
                  </a:cubicBezTo>
                  <a:cubicBezTo>
                    <a:pt x="192" y="19"/>
                    <a:pt x="192" y="19"/>
                    <a:pt x="192" y="19"/>
                  </a:cubicBezTo>
                  <a:cubicBezTo>
                    <a:pt x="184" y="15"/>
                    <a:pt x="176" y="13"/>
                    <a:pt x="168" y="13"/>
                  </a:cubicBezTo>
                  <a:cubicBezTo>
                    <a:pt x="150" y="13"/>
                    <a:pt x="133" y="24"/>
                    <a:pt x="116" y="35"/>
                  </a:cubicBezTo>
                  <a:cubicBezTo>
                    <a:pt x="98" y="47"/>
                    <a:pt x="79" y="59"/>
                    <a:pt x="57" y="59"/>
                  </a:cubicBezTo>
                  <a:cubicBezTo>
                    <a:pt x="57" y="59"/>
                    <a:pt x="57" y="59"/>
                    <a:pt x="57" y="59"/>
                  </a:cubicBezTo>
                  <a:cubicBezTo>
                    <a:pt x="47" y="59"/>
                    <a:pt x="37" y="57"/>
                    <a:pt x="28" y="52"/>
                  </a:cubicBezTo>
                  <a:cubicBezTo>
                    <a:pt x="25" y="51"/>
                    <a:pt x="25" y="51"/>
                    <a:pt x="25" y="51"/>
                  </a:cubicBezTo>
                  <a:cubicBezTo>
                    <a:pt x="24" y="48"/>
                    <a:pt x="24" y="48"/>
                    <a:pt x="24" y="48"/>
                  </a:cubicBezTo>
                  <a:cubicBezTo>
                    <a:pt x="23" y="45"/>
                    <a:pt x="20" y="43"/>
                    <a:pt x="18" y="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sp>
        <p:nvSpPr>
          <p:cNvPr id="18" name="TextBox 1210">
            <a:extLst>
              <a:ext uri="{FF2B5EF4-FFF2-40B4-BE49-F238E27FC236}">
                <a16:creationId xmlns:a16="http://schemas.microsoft.com/office/drawing/2014/main" id="{ACC0E927-3F33-4640-B13B-B18848F871C5}"/>
              </a:ext>
            </a:extLst>
          </p:cNvPr>
          <p:cNvSpPr/>
          <p:nvPr/>
        </p:nvSpPr>
        <p:spPr>
          <a:xfrm>
            <a:off x="599134" y="4068710"/>
            <a:ext cx="3524043" cy="438582"/>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sz="2400" b="1" dirty="0">
                <a:solidFill>
                  <a:srgbClr val="1B4367"/>
                </a:solidFill>
                <a:latin typeface="微軟正黑體" panose="020B0604030504040204" pitchFamily="34" charset="-120"/>
                <a:ea typeface="微軟正黑體" panose="020B0604030504040204" pitchFamily="34" charset="-120"/>
                <a:cs typeface="+mn-ea"/>
                <a:sym typeface="+mn-lt"/>
              </a:rPr>
              <a:t>氣象數據與空氣品質合併</a:t>
            </a:r>
          </a:p>
        </p:txBody>
      </p:sp>
      <p:sp>
        <p:nvSpPr>
          <p:cNvPr id="19" name="文本框 8">
            <a:extLst>
              <a:ext uri="{FF2B5EF4-FFF2-40B4-BE49-F238E27FC236}">
                <a16:creationId xmlns:a16="http://schemas.microsoft.com/office/drawing/2014/main" id="{DA7D99A2-903E-44C5-81A1-F1CD6201BEC0}"/>
              </a:ext>
            </a:extLst>
          </p:cNvPr>
          <p:cNvSpPr txBox="1"/>
          <p:nvPr/>
        </p:nvSpPr>
        <p:spPr>
          <a:xfrm>
            <a:off x="733626" y="4672247"/>
            <a:ext cx="2997623" cy="1266822"/>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ct val="150000"/>
              </a:lnSpc>
            </a:pP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將兩個</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csv</a:t>
            </a: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檔依照觀測站的經緯度以及時間</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merge</a:t>
            </a: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成一個檔案</a:t>
            </a:r>
            <a:endPar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endParaRPr>
          </a:p>
        </p:txBody>
      </p:sp>
      <p:sp>
        <p:nvSpPr>
          <p:cNvPr id="26" name="文字方塊 25">
            <a:extLst>
              <a:ext uri="{FF2B5EF4-FFF2-40B4-BE49-F238E27FC236}">
                <a16:creationId xmlns:a16="http://schemas.microsoft.com/office/drawing/2014/main" id="{4980DA4A-5F2B-4E7A-AFF7-C26CF8F65140}"/>
              </a:ext>
            </a:extLst>
          </p:cNvPr>
          <p:cNvSpPr txBox="1"/>
          <p:nvPr/>
        </p:nvSpPr>
        <p:spPr>
          <a:xfrm>
            <a:off x="801287" y="609822"/>
            <a:ext cx="1746721"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步驟</a:t>
            </a:r>
          </a:p>
        </p:txBody>
      </p:sp>
      <p:sp>
        <p:nvSpPr>
          <p:cNvPr id="27" name="TextBox 1210">
            <a:extLst>
              <a:ext uri="{FF2B5EF4-FFF2-40B4-BE49-F238E27FC236}">
                <a16:creationId xmlns:a16="http://schemas.microsoft.com/office/drawing/2014/main" id="{BBD951A1-A1D0-4B67-866C-AD28E4CF7140}"/>
              </a:ext>
            </a:extLst>
          </p:cNvPr>
          <p:cNvSpPr/>
          <p:nvPr/>
        </p:nvSpPr>
        <p:spPr>
          <a:xfrm>
            <a:off x="4046015" y="706495"/>
            <a:ext cx="1985159" cy="438582"/>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sz="2400" b="1" dirty="0">
                <a:solidFill>
                  <a:srgbClr val="1B4367"/>
                </a:solidFill>
                <a:latin typeface="微軟正黑體" panose="020B0604030504040204" pitchFamily="34" charset="-120"/>
                <a:ea typeface="微軟正黑體" panose="020B0604030504040204" pitchFamily="34" charset="-120"/>
                <a:cs typeface="+mn-ea"/>
                <a:sym typeface="+mn-lt"/>
              </a:rPr>
              <a:t>數據缺值填補</a:t>
            </a:r>
          </a:p>
        </p:txBody>
      </p:sp>
      <p:sp>
        <p:nvSpPr>
          <p:cNvPr id="28" name="文本框 8">
            <a:extLst>
              <a:ext uri="{FF2B5EF4-FFF2-40B4-BE49-F238E27FC236}">
                <a16:creationId xmlns:a16="http://schemas.microsoft.com/office/drawing/2014/main" id="{99C52505-CAE5-4FA8-BEF3-CBB49525DC55}"/>
              </a:ext>
            </a:extLst>
          </p:cNvPr>
          <p:cNvSpPr txBox="1"/>
          <p:nvPr/>
        </p:nvSpPr>
        <p:spPr>
          <a:xfrm>
            <a:off x="3585111" y="1410181"/>
            <a:ext cx="2997623" cy="1264833"/>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ct val="150000"/>
              </a:lnSpc>
            </a:pP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先使用均值的方式將每一氣象及空氣品質</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feature</a:t>
            </a: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的缺值進行填補</a:t>
            </a:r>
            <a:endPar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endParaRPr>
          </a:p>
        </p:txBody>
      </p:sp>
      <p:sp>
        <p:nvSpPr>
          <p:cNvPr id="29" name="TextBox 1210">
            <a:extLst>
              <a:ext uri="{FF2B5EF4-FFF2-40B4-BE49-F238E27FC236}">
                <a16:creationId xmlns:a16="http://schemas.microsoft.com/office/drawing/2014/main" id="{1B8FE8C9-FCA1-41E0-810A-B76AAB1B937E}"/>
              </a:ext>
            </a:extLst>
          </p:cNvPr>
          <p:cNvSpPr/>
          <p:nvPr/>
        </p:nvSpPr>
        <p:spPr>
          <a:xfrm>
            <a:off x="7326485" y="4068710"/>
            <a:ext cx="1236557" cy="438582"/>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sz="2400" b="1" dirty="0">
                <a:solidFill>
                  <a:srgbClr val="1B4367"/>
                </a:solidFill>
                <a:latin typeface="微軟正黑體" panose="020B0604030504040204" pitchFamily="34" charset="-120"/>
                <a:ea typeface="微軟正黑體" panose="020B0604030504040204" pitchFamily="34" charset="-120"/>
                <a:cs typeface="+mn-ea"/>
                <a:sym typeface="+mn-lt"/>
              </a:rPr>
              <a:t>I/O</a:t>
            </a:r>
            <a:r>
              <a:rPr lang="zh-CN" altLang="en-US" sz="2400" b="1" dirty="0">
                <a:solidFill>
                  <a:srgbClr val="1B4367"/>
                </a:solidFill>
                <a:latin typeface="微軟正黑體" panose="020B0604030504040204" pitchFamily="34" charset="-120"/>
                <a:ea typeface="微軟正黑體" panose="020B0604030504040204" pitchFamily="34" charset="-120"/>
                <a:cs typeface="+mn-ea"/>
                <a:sym typeface="+mn-lt"/>
              </a:rPr>
              <a:t>設計</a:t>
            </a:r>
          </a:p>
        </p:txBody>
      </p:sp>
      <p:sp>
        <p:nvSpPr>
          <p:cNvPr id="30" name="文本框 8">
            <a:extLst>
              <a:ext uri="{FF2B5EF4-FFF2-40B4-BE49-F238E27FC236}">
                <a16:creationId xmlns:a16="http://schemas.microsoft.com/office/drawing/2014/main" id="{D5D36336-355A-4432-AB79-5DAACC5A4235}"/>
              </a:ext>
            </a:extLst>
          </p:cNvPr>
          <p:cNvSpPr txBox="1"/>
          <p:nvPr/>
        </p:nvSpPr>
        <p:spPr>
          <a:xfrm>
            <a:off x="5497573" y="4613796"/>
            <a:ext cx="4711337" cy="2244204"/>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spcBef>
                <a:spcPts val="1000"/>
              </a:spcBef>
            </a:pP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Input</a:t>
            </a: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與</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Output</a:t>
            </a: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間格為兩天</a:t>
            </a:r>
            <a:endPar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endParaRPr>
          </a:p>
          <a:p>
            <a:pPr algn="ctr">
              <a:spcBef>
                <a:spcPts val="1000"/>
              </a:spcBef>
            </a:pP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Normalize: zero mean</a:t>
            </a:r>
          </a:p>
          <a:p>
            <a:pPr algn="ctr">
              <a:spcBef>
                <a:spcPts val="1000"/>
              </a:spcBef>
            </a:pP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Input shape: 1(</a:t>
            </a:r>
            <a:r>
              <a:rPr lang="en-US" altLang="zh-CN" sz="1800" dirty="0" err="1">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hr</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)*14(features)</a:t>
            </a:r>
          </a:p>
          <a:p>
            <a:pPr algn="ctr">
              <a:spcBef>
                <a:spcPts val="1000"/>
              </a:spcBef>
            </a:pP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Output shape: 1(</a:t>
            </a:r>
            <a:r>
              <a:rPr lang="en-US" altLang="zh-CN" sz="1800" dirty="0" err="1">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hr</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)*3(features)</a:t>
            </a:r>
          </a:p>
          <a:p>
            <a:pPr algn="ctr">
              <a:spcBef>
                <a:spcPts val="1000"/>
              </a:spcBef>
            </a:pP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EX: 2</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017/1/1 14:00 </a:t>
            </a:r>
            <a:r>
              <a:rPr lang="zh-TW"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預測</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 2017/1/4 14:00</a:t>
            </a:r>
            <a:r>
              <a:rPr lang="zh-TW"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的</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pm2.5</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pm10</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O3</a:t>
            </a:r>
            <a:endPar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endParaRPr>
          </a:p>
        </p:txBody>
      </p:sp>
      <p:sp>
        <p:nvSpPr>
          <p:cNvPr id="31" name="TextBox 1210">
            <a:extLst>
              <a:ext uri="{FF2B5EF4-FFF2-40B4-BE49-F238E27FC236}">
                <a16:creationId xmlns:a16="http://schemas.microsoft.com/office/drawing/2014/main" id="{076C58E7-3CF2-4A0F-BA1A-CAB3A71C365A}"/>
              </a:ext>
            </a:extLst>
          </p:cNvPr>
          <p:cNvSpPr/>
          <p:nvPr/>
        </p:nvSpPr>
        <p:spPr>
          <a:xfrm>
            <a:off x="9424369" y="701428"/>
            <a:ext cx="1985159" cy="438582"/>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2400" b="1" dirty="0">
                <a:solidFill>
                  <a:srgbClr val="1B4367"/>
                </a:solidFill>
                <a:latin typeface="微軟正黑體" panose="020B0604030504040204" pitchFamily="34" charset="-120"/>
                <a:ea typeface="微軟正黑體" panose="020B0604030504040204" pitchFamily="34" charset="-120"/>
                <a:cs typeface="+mn-ea"/>
                <a:sym typeface="+mn-lt"/>
              </a:rPr>
              <a:t>神經網路設計</a:t>
            </a:r>
            <a:endParaRPr lang="zh-CN" altLang="en-US" sz="2400" b="1" dirty="0">
              <a:solidFill>
                <a:srgbClr val="1B4367"/>
              </a:solidFill>
              <a:latin typeface="微軟正黑體" panose="020B0604030504040204" pitchFamily="34" charset="-120"/>
              <a:ea typeface="微軟正黑體" panose="020B0604030504040204" pitchFamily="34" charset="-120"/>
              <a:cs typeface="+mn-ea"/>
              <a:sym typeface="+mn-lt"/>
            </a:endParaRPr>
          </a:p>
        </p:txBody>
      </p:sp>
      <p:sp>
        <p:nvSpPr>
          <p:cNvPr id="33" name="文本框 8">
            <a:extLst>
              <a:ext uri="{FF2B5EF4-FFF2-40B4-BE49-F238E27FC236}">
                <a16:creationId xmlns:a16="http://schemas.microsoft.com/office/drawing/2014/main" id="{4B9DEB8E-297A-4901-B06B-33453C856C04}"/>
              </a:ext>
            </a:extLst>
          </p:cNvPr>
          <p:cNvSpPr txBox="1"/>
          <p:nvPr/>
        </p:nvSpPr>
        <p:spPr>
          <a:xfrm>
            <a:off x="8995954" y="1079468"/>
            <a:ext cx="2985082" cy="171072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spcBef>
                <a:spcPts val="500"/>
              </a:spcBef>
            </a:pP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30(</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neurons</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)*6(layers)</a:t>
            </a:r>
          </a:p>
          <a:p>
            <a:pPr algn="ctr">
              <a:spcBef>
                <a:spcPts val="500"/>
              </a:spcBef>
            </a:pP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Activator: </a:t>
            </a:r>
            <a:r>
              <a:rPr lang="en-US" altLang="zh-TW" sz="1800" dirty="0" err="1">
                <a:solidFill>
                  <a:schemeClr val="tx1">
                    <a:lumMod val="75000"/>
                    <a:lumOff val="25000"/>
                  </a:schemeClr>
                </a:solidFill>
                <a:latin typeface="微軟正黑體" panose="020B0604030504040204" pitchFamily="34" charset="-120"/>
                <a:ea typeface="微軟正黑體" panose="020B0604030504040204" pitchFamily="34" charset="-120"/>
                <a:cs typeface="+mn-ea"/>
              </a:rPr>
              <a:t>relu</a:t>
            </a:r>
            <a:endParaRPr lang="zh-TW"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endParaRPr>
          </a:p>
          <a:p>
            <a:pPr algn="ctr">
              <a:spcBef>
                <a:spcPts val="500"/>
              </a:spcBef>
            </a:pP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Optimizer: Adam</a:t>
            </a:r>
          </a:p>
          <a:p>
            <a:pPr algn="ctr">
              <a:spcBef>
                <a:spcPts val="500"/>
              </a:spcBef>
            </a:pP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Loss: </a:t>
            </a:r>
            <a:r>
              <a:rPr lang="en-US" altLang="zh-TW" sz="1800" dirty="0" err="1">
                <a:solidFill>
                  <a:schemeClr val="tx1">
                    <a:lumMod val="75000"/>
                    <a:lumOff val="25000"/>
                  </a:schemeClr>
                </a:solidFill>
                <a:latin typeface="微軟正黑體" panose="020B0604030504040204" pitchFamily="34" charset="-120"/>
                <a:ea typeface="微軟正黑體" panose="020B0604030504040204" pitchFamily="34" charset="-120"/>
                <a:cs typeface="+mn-ea"/>
              </a:rPr>
              <a:t>mse</a:t>
            </a:r>
            <a:endPar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endParaRPr>
          </a:p>
          <a:p>
            <a:pPr algn="ctr">
              <a:spcBef>
                <a:spcPts val="500"/>
              </a:spcBef>
            </a:pP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Epochs: 1000</a:t>
            </a:r>
            <a:endParaRPr lang="zh-TW"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endParaRPr>
          </a:p>
        </p:txBody>
      </p:sp>
      <p:sp>
        <p:nvSpPr>
          <p:cNvPr id="32" name="文字方塊 31">
            <a:extLst>
              <a:ext uri="{FF2B5EF4-FFF2-40B4-BE49-F238E27FC236}">
                <a16:creationId xmlns:a16="http://schemas.microsoft.com/office/drawing/2014/main" id="{0495F0AD-7380-42D1-B000-2181657A4537}"/>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11</a:t>
            </a:r>
            <a:endParaRPr lang="zh-TW" altLang="en-US" dirty="0"/>
          </a:p>
        </p:txBody>
      </p:sp>
    </p:spTree>
    <p:extLst>
      <p:ext uri="{BB962C8B-B14F-4D97-AF65-F5344CB8AC3E}">
        <p14:creationId xmlns:p14="http://schemas.microsoft.com/office/powerpoint/2010/main" val="116794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3">
            <a:extLst>
              <a:ext uri="{FF2B5EF4-FFF2-40B4-BE49-F238E27FC236}">
                <a16:creationId xmlns:a16="http://schemas.microsoft.com/office/drawing/2014/main" id="{9A663212-6137-4E10-BF0F-76AE393B654F}"/>
              </a:ext>
            </a:extLst>
          </p:cNvPr>
          <p:cNvCxnSpPr>
            <a:cxnSpLocks/>
          </p:cNvCxnSpPr>
          <p:nvPr/>
        </p:nvCxnSpPr>
        <p:spPr>
          <a:xfrm flipV="1">
            <a:off x="2976155" y="2463253"/>
            <a:ext cx="1333390" cy="727177"/>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3" name="直接连接符 57">
            <a:extLst>
              <a:ext uri="{FF2B5EF4-FFF2-40B4-BE49-F238E27FC236}">
                <a16:creationId xmlns:a16="http://schemas.microsoft.com/office/drawing/2014/main" id="{9394CFBB-76F9-476E-9BF9-220AE4469FAB}"/>
              </a:ext>
            </a:extLst>
          </p:cNvPr>
          <p:cNvCxnSpPr>
            <a:cxnSpLocks/>
          </p:cNvCxnSpPr>
          <p:nvPr/>
        </p:nvCxnSpPr>
        <p:spPr>
          <a:xfrm flipV="1">
            <a:off x="3077511" y="3451662"/>
            <a:ext cx="1402126" cy="268263"/>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4" name="直接连接符 59">
            <a:extLst>
              <a:ext uri="{FF2B5EF4-FFF2-40B4-BE49-F238E27FC236}">
                <a16:creationId xmlns:a16="http://schemas.microsoft.com/office/drawing/2014/main" id="{4ACBDB0D-7215-4816-AD80-600F28B93236}"/>
              </a:ext>
            </a:extLst>
          </p:cNvPr>
          <p:cNvCxnSpPr>
            <a:cxnSpLocks/>
          </p:cNvCxnSpPr>
          <p:nvPr/>
        </p:nvCxnSpPr>
        <p:spPr>
          <a:xfrm>
            <a:off x="3077511" y="4271628"/>
            <a:ext cx="1503796" cy="29254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5" name="直接连接符 64">
            <a:extLst>
              <a:ext uri="{FF2B5EF4-FFF2-40B4-BE49-F238E27FC236}">
                <a16:creationId xmlns:a16="http://schemas.microsoft.com/office/drawing/2014/main" id="{24A2519B-8F70-4151-AB80-2FC146566B24}"/>
              </a:ext>
            </a:extLst>
          </p:cNvPr>
          <p:cNvCxnSpPr>
            <a:cxnSpLocks/>
          </p:cNvCxnSpPr>
          <p:nvPr/>
        </p:nvCxnSpPr>
        <p:spPr>
          <a:xfrm>
            <a:off x="2592666" y="4697121"/>
            <a:ext cx="1886971" cy="785639"/>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6" name="组合 8">
            <a:extLst>
              <a:ext uri="{FF2B5EF4-FFF2-40B4-BE49-F238E27FC236}">
                <a16:creationId xmlns:a16="http://schemas.microsoft.com/office/drawing/2014/main" id="{6B00337E-DDAB-4EBA-ADF5-E8644C559239}"/>
              </a:ext>
            </a:extLst>
          </p:cNvPr>
          <p:cNvGrpSpPr/>
          <p:nvPr/>
        </p:nvGrpSpPr>
        <p:grpSpPr>
          <a:xfrm>
            <a:off x="4306012" y="1971620"/>
            <a:ext cx="735986" cy="924361"/>
            <a:chOff x="6368440" y="1774898"/>
            <a:chExt cx="555440" cy="706053"/>
          </a:xfrm>
          <a:solidFill>
            <a:srgbClr val="1B4367"/>
          </a:solidFill>
        </p:grpSpPr>
        <p:sp>
          <p:nvSpPr>
            <p:cNvPr id="7" name="椭圆 32">
              <a:extLst>
                <a:ext uri="{FF2B5EF4-FFF2-40B4-BE49-F238E27FC236}">
                  <a16:creationId xmlns:a16="http://schemas.microsoft.com/office/drawing/2014/main" id="{B982F828-5109-4FE6-901F-EE4E220DC0C7}"/>
                </a:ext>
              </a:extLst>
            </p:cNvPr>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文本框 34">
              <a:extLst>
                <a:ext uri="{FF2B5EF4-FFF2-40B4-BE49-F238E27FC236}">
                  <a16:creationId xmlns:a16="http://schemas.microsoft.com/office/drawing/2014/main" id="{3881B5B9-720B-4665-B02E-93B58A685609}"/>
                </a:ext>
              </a:extLst>
            </p:cNvPr>
            <p:cNvSpPr txBox="1"/>
            <p:nvPr/>
          </p:nvSpPr>
          <p:spPr>
            <a:xfrm>
              <a:off x="6368440" y="1885916"/>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1</a:t>
              </a:r>
              <a:endParaRPr lang="en-US" altLang="zh-CN" sz="2300" b="1" dirty="0">
                <a:solidFill>
                  <a:schemeClr val="bg1"/>
                </a:solidFill>
                <a:cs typeface="+mn-ea"/>
                <a:sym typeface="+mn-lt"/>
              </a:endParaRPr>
            </a:p>
          </p:txBody>
        </p:sp>
      </p:grpSp>
      <p:grpSp>
        <p:nvGrpSpPr>
          <p:cNvPr id="23" name="组合 68">
            <a:extLst>
              <a:ext uri="{FF2B5EF4-FFF2-40B4-BE49-F238E27FC236}">
                <a16:creationId xmlns:a16="http://schemas.microsoft.com/office/drawing/2014/main" id="{648D5C3D-4F34-415E-AB83-F594C322EE3D}"/>
              </a:ext>
            </a:extLst>
          </p:cNvPr>
          <p:cNvGrpSpPr/>
          <p:nvPr/>
        </p:nvGrpSpPr>
        <p:grpSpPr>
          <a:xfrm>
            <a:off x="679884" y="2533570"/>
            <a:ext cx="2518140" cy="2460662"/>
            <a:chOff x="2039214" y="2524327"/>
            <a:chExt cx="1988100" cy="1970633"/>
          </a:xfrm>
          <a:solidFill>
            <a:srgbClr val="1B4367"/>
          </a:solidFill>
        </p:grpSpPr>
        <p:sp>
          <p:nvSpPr>
            <p:cNvPr id="24" name="椭圆 46">
              <a:extLst>
                <a:ext uri="{FF2B5EF4-FFF2-40B4-BE49-F238E27FC236}">
                  <a16:creationId xmlns:a16="http://schemas.microsoft.com/office/drawing/2014/main" id="{EE6DA6F4-F73C-4620-9506-76F861C0CE22}"/>
                </a:ext>
              </a:extLst>
            </p:cNvPr>
            <p:cNvSpPr/>
            <p:nvPr/>
          </p:nvSpPr>
          <p:spPr>
            <a:xfrm>
              <a:off x="2056673" y="2524327"/>
              <a:ext cx="1970641" cy="1970633"/>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5" name="文本框 15">
              <a:extLst>
                <a:ext uri="{FF2B5EF4-FFF2-40B4-BE49-F238E27FC236}">
                  <a16:creationId xmlns:a16="http://schemas.microsoft.com/office/drawing/2014/main" id="{50BDA8A5-E876-49A2-9D2E-368E6E54EB17}"/>
                </a:ext>
              </a:extLst>
            </p:cNvPr>
            <p:cNvSpPr txBox="1"/>
            <p:nvPr/>
          </p:nvSpPr>
          <p:spPr>
            <a:xfrm>
              <a:off x="2039214" y="2902694"/>
              <a:ext cx="1970641" cy="1257070"/>
            </a:xfrm>
            <a:prstGeom prst="rect">
              <a:avLst/>
            </a:prstGeom>
            <a:noFill/>
            <a:ln>
              <a:noFill/>
            </a:ln>
          </p:spPr>
          <p:txBody>
            <a:bodyPr wrap="square" rtlCol="0">
              <a:spAutoFit/>
            </a:bodyPr>
            <a:lstStyle/>
            <a:p>
              <a:pPr algn="ctr"/>
              <a:r>
                <a:rPr lang="zh-TW" altLang="en-US" sz="4800" b="1" dirty="0">
                  <a:solidFill>
                    <a:schemeClr val="bg1"/>
                  </a:solidFill>
                  <a:latin typeface="微軟正黑體" panose="020B0604030504040204" pitchFamily="34" charset="-120"/>
                  <a:ea typeface="微軟正黑體" panose="020B0604030504040204" pitchFamily="34" charset="-120"/>
                  <a:cs typeface="+mn-ea"/>
                  <a:sym typeface="+mn-lt"/>
                </a:rPr>
                <a:t>目前</a:t>
              </a:r>
              <a:endParaRPr lang="en-US" altLang="zh-TW" sz="4800" b="1" dirty="0">
                <a:solidFill>
                  <a:schemeClr val="bg1"/>
                </a:solidFill>
                <a:latin typeface="微軟正黑體" panose="020B0604030504040204" pitchFamily="34" charset="-120"/>
                <a:ea typeface="微軟正黑體" panose="020B0604030504040204" pitchFamily="34" charset="-120"/>
                <a:cs typeface="+mn-ea"/>
                <a:sym typeface="+mn-lt"/>
              </a:endParaRPr>
            </a:p>
            <a:p>
              <a:pPr algn="ctr"/>
              <a:r>
                <a:rPr lang="zh-TW" altLang="en-US" sz="4800" b="1" dirty="0">
                  <a:solidFill>
                    <a:schemeClr val="bg1"/>
                  </a:solidFill>
                  <a:latin typeface="微軟正黑體" panose="020B0604030504040204" pitchFamily="34" charset="-120"/>
                  <a:ea typeface="微軟正黑體" panose="020B0604030504040204" pitchFamily="34" charset="-120"/>
                  <a:cs typeface="+mn-ea"/>
                  <a:sym typeface="+mn-lt"/>
                </a:rPr>
                <a:t>困難</a:t>
              </a:r>
              <a:endParaRPr lang="zh-CN" altLang="en-US" sz="4800" b="1" dirty="0">
                <a:solidFill>
                  <a:schemeClr val="bg1"/>
                </a:solidFill>
                <a:latin typeface="微軟正黑體" panose="020B0604030504040204" pitchFamily="34" charset="-120"/>
                <a:ea typeface="微軟正黑體" panose="020B0604030504040204" pitchFamily="34" charset="-120"/>
                <a:cs typeface="+mn-ea"/>
                <a:sym typeface="+mn-lt"/>
              </a:endParaRPr>
            </a:p>
          </p:txBody>
        </p:sp>
      </p:grpSp>
      <p:sp>
        <p:nvSpPr>
          <p:cNvPr id="30" name="文字方塊 29">
            <a:extLst>
              <a:ext uri="{FF2B5EF4-FFF2-40B4-BE49-F238E27FC236}">
                <a16:creationId xmlns:a16="http://schemas.microsoft.com/office/drawing/2014/main" id="{7A3D3710-1A77-4C27-8785-D7EACD937532}"/>
              </a:ext>
            </a:extLst>
          </p:cNvPr>
          <p:cNvSpPr txBox="1"/>
          <p:nvPr/>
        </p:nvSpPr>
        <p:spPr>
          <a:xfrm>
            <a:off x="801287" y="609822"/>
            <a:ext cx="7099683"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當初遇到的困難及改進</a:t>
            </a:r>
          </a:p>
        </p:txBody>
      </p:sp>
      <p:sp>
        <p:nvSpPr>
          <p:cNvPr id="36" name="文字方塊 35">
            <a:extLst>
              <a:ext uri="{FF2B5EF4-FFF2-40B4-BE49-F238E27FC236}">
                <a16:creationId xmlns:a16="http://schemas.microsoft.com/office/drawing/2014/main" id="{27E8C8F9-9B12-4CC7-9EBC-00A2BC564965}"/>
              </a:ext>
            </a:extLst>
          </p:cNvPr>
          <p:cNvSpPr txBox="1"/>
          <p:nvPr/>
        </p:nvSpPr>
        <p:spPr>
          <a:xfrm>
            <a:off x="5038878" y="1915323"/>
            <a:ext cx="2817091" cy="707886"/>
          </a:xfrm>
          <a:prstGeom prst="rect">
            <a:avLst/>
          </a:prstGeom>
          <a:noFill/>
        </p:spPr>
        <p:txBody>
          <a:bodyPr wrap="square" rtlCol="0">
            <a:spAutoFit/>
          </a:bodyPr>
          <a:lstStyle/>
          <a:p>
            <a:r>
              <a:rPr lang="en-US" altLang="zh-TW" sz="2000" dirty="0">
                <a:latin typeface="微軟正黑體" panose="020B0604030504040204" pitchFamily="34" charset="-120"/>
                <a:ea typeface="微軟正黑體" panose="020B0604030504040204" pitchFamily="34" charset="-120"/>
              </a:rPr>
              <a:t>Input</a:t>
            </a:r>
            <a:r>
              <a:rPr lang="zh-TW" altLang="zh-TW" sz="2000" dirty="0">
                <a:latin typeface="微軟正黑體" panose="020B0604030504040204" pitchFamily="34" charset="-120"/>
                <a:ea typeface="微軟正黑體" panose="020B0604030504040204" pitchFamily="34" charset="-120"/>
              </a:rPr>
              <a:t>與</a:t>
            </a:r>
            <a:r>
              <a:rPr lang="en-US" altLang="zh-TW" sz="2000" dirty="0">
                <a:latin typeface="微軟正黑體" panose="020B0604030504040204" pitchFamily="34" charset="-120"/>
                <a:ea typeface="微軟正黑體" panose="020B0604030504040204" pitchFamily="34" charset="-120"/>
              </a:rPr>
              <a:t>Output</a:t>
            </a:r>
            <a:r>
              <a:rPr lang="zh-TW" altLang="zh-TW" sz="2000" dirty="0">
                <a:latin typeface="微軟正黑體" panose="020B0604030504040204" pitchFamily="34" charset="-120"/>
                <a:ea typeface="微軟正黑體" panose="020B0604030504040204" pitchFamily="34" charset="-120"/>
              </a:rPr>
              <a:t>的間隔過長</a:t>
            </a:r>
            <a:endParaRPr lang="zh-TW" altLang="en-US" sz="2000" dirty="0">
              <a:latin typeface="微軟正黑體" panose="020B0604030504040204" pitchFamily="34" charset="-120"/>
              <a:ea typeface="微軟正黑體" panose="020B0604030504040204" pitchFamily="34" charset="-120"/>
            </a:endParaRPr>
          </a:p>
        </p:txBody>
      </p:sp>
      <p:grpSp>
        <p:nvGrpSpPr>
          <p:cNvPr id="38" name="组合 8">
            <a:extLst>
              <a:ext uri="{FF2B5EF4-FFF2-40B4-BE49-F238E27FC236}">
                <a16:creationId xmlns:a16="http://schemas.microsoft.com/office/drawing/2014/main" id="{E333EDF3-9F0B-4FA2-AAB6-36303D22320F}"/>
              </a:ext>
            </a:extLst>
          </p:cNvPr>
          <p:cNvGrpSpPr/>
          <p:nvPr/>
        </p:nvGrpSpPr>
        <p:grpSpPr>
          <a:xfrm>
            <a:off x="4304452" y="3076987"/>
            <a:ext cx="735986" cy="727177"/>
            <a:chOff x="6368440" y="1774898"/>
            <a:chExt cx="555440" cy="555438"/>
          </a:xfrm>
          <a:solidFill>
            <a:srgbClr val="1B4367"/>
          </a:solidFill>
        </p:grpSpPr>
        <p:sp>
          <p:nvSpPr>
            <p:cNvPr id="39" name="椭圆 32">
              <a:extLst>
                <a:ext uri="{FF2B5EF4-FFF2-40B4-BE49-F238E27FC236}">
                  <a16:creationId xmlns:a16="http://schemas.microsoft.com/office/drawing/2014/main" id="{FA207980-CAB4-4F11-A2EA-3E1FE03A584A}"/>
                </a:ext>
              </a:extLst>
            </p:cNvPr>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0" name="文本框 34">
              <a:extLst>
                <a:ext uri="{FF2B5EF4-FFF2-40B4-BE49-F238E27FC236}">
                  <a16:creationId xmlns:a16="http://schemas.microsoft.com/office/drawing/2014/main" id="{3325F5B4-B436-455B-9045-9C9108945E32}"/>
                </a:ext>
              </a:extLst>
            </p:cNvPr>
            <p:cNvSpPr txBox="1"/>
            <p:nvPr/>
          </p:nvSpPr>
          <p:spPr>
            <a:xfrm>
              <a:off x="6368440" y="1885916"/>
              <a:ext cx="553085" cy="340878"/>
            </a:xfrm>
            <a:prstGeom prst="rect">
              <a:avLst/>
            </a:prstGeom>
            <a:noFill/>
            <a:ln>
              <a:noFill/>
            </a:ln>
          </p:spPr>
          <p:txBody>
            <a:bodyPr wrap="square" rtlCol="0">
              <a:spAutoFit/>
            </a:bodyPr>
            <a:lstStyle/>
            <a:p>
              <a:pPr algn="ctr">
                <a:defRPr/>
              </a:pPr>
              <a:r>
                <a:rPr lang="en-US" altLang="zh-CN" sz="2300" b="1" dirty="0">
                  <a:solidFill>
                    <a:schemeClr val="bg1"/>
                  </a:solidFill>
                  <a:cs typeface="+mn-ea"/>
                  <a:sym typeface="+mn-lt"/>
                </a:rPr>
                <a:t>2</a:t>
              </a:r>
            </a:p>
          </p:txBody>
        </p:sp>
      </p:grpSp>
      <p:sp>
        <p:nvSpPr>
          <p:cNvPr id="41" name="文字方塊 40">
            <a:extLst>
              <a:ext uri="{FF2B5EF4-FFF2-40B4-BE49-F238E27FC236}">
                <a16:creationId xmlns:a16="http://schemas.microsoft.com/office/drawing/2014/main" id="{02B575BB-E584-444B-AF06-B3864141AEA7}"/>
              </a:ext>
            </a:extLst>
          </p:cNvPr>
          <p:cNvSpPr txBox="1"/>
          <p:nvPr/>
        </p:nvSpPr>
        <p:spPr>
          <a:xfrm>
            <a:off x="5037318" y="3231235"/>
            <a:ext cx="2817091"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缺值的處理不夠精確</a:t>
            </a:r>
          </a:p>
        </p:txBody>
      </p:sp>
      <p:grpSp>
        <p:nvGrpSpPr>
          <p:cNvPr id="43" name="组合 8">
            <a:extLst>
              <a:ext uri="{FF2B5EF4-FFF2-40B4-BE49-F238E27FC236}">
                <a16:creationId xmlns:a16="http://schemas.microsoft.com/office/drawing/2014/main" id="{4D671BF1-356A-45E3-B797-2E97B7CE1ADC}"/>
              </a:ext>
            </a:extLst>
          </p:cNvPr>
          <p:cNvGrpSpPr/>
          <p:nvPr/>
        </p:nvGrpSpPr>
        <p:grpSpPr>
          <a:xfrm>
            <a:off x="4304452" y="4186745"/>
            <a:ext cx="735986" cy="727177"/>
            <a:chOff x="6368440" y="1774898"/>
            <a:chExt cx="555440" cy="555438"/>
          </a:xfrm>
          <a:solidFill>
            <a:srgbClr val="1B4367"/>
          </a:solidFill>
        </p:grpSpPr>
        <p:sp>
          <p:nvSpPr>
            <p:cNvPr id="44" name="椭圆 32">
              <a:extLst>
                <a:ext uri="{FF2B5EF4-FFF2-40B4-BE49-F238E27FC236}">
                  <a16:creationId xmlns:a16="http://schemas.microsoft.com/office/drawing/2014/main" id="{1EF2CA4F-7368-494F-A232-393AD9C13193}"/>
                </a:ext>
              </a:extLst>
            </p:cNvPr>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5" name="文本框 34">
              <a:extLst>
                <a:ext uri="{FF2B5EF4-FFF2-40B4-BE49-F238E27FC236}">
                  <a16:creationId xmlns:a16="http://schemas.microsoft.com/office/drawing/2014/main" id="{869C6C5D-93DC-4039-A02C-EE94BB89DBC6}"/>
                </a:ext>
              </a:extLst>
            </p:cNvPr>
            <p:cNvSpPr txBox="1"/>
            <p:nvPr/>
          </p:nvSpPr>
          <p:spPr>
            <a:xfrm>
              <a:off x="6368440" y="1885916"/>
              <a:ext cx="553085" cy="340878"/>
            </a:xfrm>
            <a:prstGeom prst="rect">
              <a:avLst/>
            </a:prstGeom>
            <a:noFill/>
            <a:ln>
              <a:noFill/>
            </a:ln>
          </p:spPr>
          <p:txBody>
            <a:bodyPr wrap="square" rtlCol="0">
              <a:spAutoFit/>
            </a:bodyPr>
            <a:lstStyle/>
            <a:p>
              <a:pPr algn="ctr">
                <a:defRPr/>
              </a:pPr>
              <a:r>
                <a:rPr lang="en-US" altLang="zh-CN" sz="2300" b="1" dirty="0">
                  <a:solidFill>
                    <a:schemeClr val="bg1"/>
                  </a:solidFill>
                  <a:cs typeface="+mn-ea"/>
                  <a:sym typeface="+mn-lt"/>
                </a:rPr>
                <a:t>3</a:t>
              </a:r>
            </a:p>
          </p:txBody>
        </p:sp>
      </p:grpSp>
      <p:sp>
        <p:nvSpPr>
          <p:cNvPr id="46" name="文字方塊 45">
            <a:extLst>
              <a:ext uri="{FF2B5EF4-FFF2-40B4-BE49-F238E27FC236}">
                <a16:creationId xmlns:a16="http://schemas.microsoft.com/office/drawing/2014/main" id="{9F2DC761-7AE5-439A-A07B-BE2B55C504AE}"/>
              </a:ext>
            </a:extLst>
          </p:cNvPr>
          <p:cNvSpPr txBox="1"/>
          <p:nvPr/>
        </p:nvSpPr>
        <p:spPr>
          <a:xfrm>
            <a:off x="5083879" y="4212095"/>
            <a:ext cx="2817091" cy="707886"/>
          </a:xfrm>
          <a:prstGeom prst="rect">
            <a:avLst/>
          </a:prstGeom>
          <a:noFill/>
        </p:spPr>
        <p:txBody>
          <a:bodyPr wrap="square" rtlCol="0">
            <a:spAutoFit/>
          </a:bodyPr>
          <a:lstStyle/>
          <a:p>
            <a:r>
              <a:rPr lang="en-US" altLang="zh-TW" sz="2000" dirty="0">
                <a:latin typeface="微軟正黑體" panose="020B0604030504040204" pitchFamily="34" charset="-120"/>
                <a:ea typeface="微軟正黑體" panose="020B0604030504040204" pitchFamily="34" charset="-120"/>
              </a:rPr>
              <a:t>Feature</a:t>
            </a:r>
            <a:r>
              <a:rPr lang="zh-CN" altLang="en-US" sz="2000" dirty="0">
                <a:latin typeface="微軟正黑體" panose="020B0604030504040204" pitchFamily="34" charset="-120"/>
                <a:ea typeface="微軟正黑體" panose="020B0604030504040204" pitchFamily="34" charset="-120"/>
              </a:rPr>
              <a:t>選擇需要特別設計</a:t>
            </a:r>
            <a:endParaRPr lang="zh-TW" altLang="en-US" sz="2000" dirty="0">
              <a:latin typeface="微軟正黑體" panose="020B0604030504040204" pitchFamily="34" charset="-120"/>
              <a:ea typeface="微軟正黑體" panose="020B0604030504040204" pitchFamily="34" charset="-120"/>
            </a:endParaRPr>
          </a:p>
        </p:txBody>
      </p:sp>
      <p:grpSp>
        <p:nvGrpSpPr>
          <p:cNvPr id="50" name="组合 8">
            <a:extLst>
              <a:ext uri="{FF2B5EF4-FFF2-40B4-BE49-F238E27FC236}">
                <a16:creationId xmlns:a16="http://schemas.microsoft.com/office/drawing/2014/main" id="{AAABFC58-F986-41EA-ACB4-FEB02598171D}"/>
              </a:ext>
            </a:extLst>
          </p:cNvPr>
          <p:cNvGrpSpPr/>
          <p:nvPr/>
        </p:nvGrpSpPr>
        <p:grpSpPr>
          <a:xfrm>
            <a:off x="4304452" y="5164068"/>
            <a:ext cx="735986" cy="727177"/>
            <a:chOff x="6368440" y="1774898"/>
            <a:chExt cx="555440" cy="555438"/>
          </a:xfrm>
          <a:solidFill>
            <a:srgbClr val="1B4367"/>
          </a:solidFill>
        </p:grpSpPr>
        <p:sp>
          <p:nvSpPr>
            <p:cNvPr id="51" name="椭圆 32">
              <a:extLst>
                <a:ext uri="{FF2B5EF4-FFF2-40B4-BE49-F238E27FC236}">
                  <a16:creationId xmlns:a16="http://schemas.microsoft.com/office/drawing/2014/main" id="{E050C690-BB1C-4E80-9CCE-CB019CABC795}"/>
                </a:ext>
              </a:extLst>
            </p:cNvPr>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2" name="文本框 34">
              <a:extLst>
                <a:ext uri="{FF2B5EF4-FFF2-40B4-BE49-F238E27FC236}">
                  <a16:creationId xmlns:a16="http://schemas.microsoft.com/office/drawing/2014/main" id="{4AA2DAE8-C26B-4DB1-87DA-46F6AEE5C84E}"/>
                </a:ext>
              </a:extLst>
            </p:cNvPr>
            <p:cNvSpPr txBox="1"/>
            <p:nvPr/>
          </p:nvSpPr>
          <p:spPr>
            <a:xfrm>
              <a:off x="6368440" y="1885916"/>
              <a:ext cx="553085" cy="340878"/>
            </a:xfrm>
            <a:prstGeom prst="rect">
              <a:avLst/>
            </a:prstGeom>
            <a:noFill/>
            <a:ln>
              <a:noFill/>
            </a:ln>
          </p:spPr>
          <p:txBody>
            <a:bodyPr wrap="square" rtlCol="0">
              <a:spAutoFit/>
            </a:bodyPr>
            <a:lstStyle/>
            <a:p>
              <a:pPr algn="ctr">
                <a:defRPr/>
              </a:pPr>
              <a:r>
                <a:rPr lang="en-US" altLang="zh-CN" sz="2300" b="1" dirty="0">
                  <a:solidFill>
                    <a:schemeClr val="bg1"/>
                  </a:solidFill>
                  <a:cs typeface="+mn-ea"/>
                  <a:sym typeface="+mn-lt"/>
                </a:rPr>
                <a:t>4</a:t>
              </a:r>
            </a:p>
          </p:txBody>
        </p:sp>
      </p:grpSp>
      <p:sp>
        <p:nvSpPr>
          <p:cNvPr id="53" name="文字方塊 52">
            <a:extLst>
              <a:ext uri="{FF2B5EF4-FFF2-40B4-BE49-F238E27FC236}">
                <a16:creationId xmlns:a16="http://schemas.microsoft.com/office/drawing/2014/main" id="{82E71440-A20D-45A2-93F8-037242C8CD41}"/>
              </a:ext>
            </a:extLst>
          </p:cNvPr>
          <p:cNvSpPr txBox="1"/>
          <p:nvPr/>
        </p:nvSpPr>
        <p:spPr>
          <a:xfrm>
            <a:off x="5083879" y="5373856"/>
            <a:ext cx="2817091"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網路架構過於簡單</a:t>
            </a:r>
          </a:p>
        </p:txBody>
      </p:sp>
      <p:cxnSp>
        <p:nvCxnSpPr>
          <p:cNvPr id="54" name="直接连接符 27">
            <a:extLst>
              <a:ext uri="{FF2B5EF4-FFF2-40B4-BE49-F238E27FC236}">
                <a16:creationId xmlns:a16="http://schemas.microsoft.com/office/drawing/2014/main" id="{6D4CAF8A-E486-4AF2-9677-98BDC39B67FE}"/>
              </a:ext>
            </a:extLst>
          </p:cNvPr>
          <p:cNvCxnSpPr>
            <a:cxnSpLocks/>
          </p:cNvCxnSpPr>
          <p:nvPr/>
        </p:nvCxnSpPr>
        <p:spPr>
          <a:xfrm>
            <a:off x="7854409" y="1596673"/>
            <a:ext cx="0" cy="4451927"/>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1D88A565-9762-454B-A951-7F091FA943E6}"/>
              </a:ext>
            </a:extLst>
          </p:cNvPr>
          <p:cNvSpPr txBox="1"/>
          <p:nvPr/>
        </p:nvSpPr>
        <p:spPr>
          <a:xfrm>
            <a:off x="9296338" y="1011898"/>
            <a:ext cx="1223877" cy="584775"/>
          </a:xfrm>
          <a:prstGeom prst="rect">
            <a:avLst/>
          </a:prstGeom>
          <a:noFill/>
        </p:spPr>
        <p:txBody>
          <a:bodyPr wrap="square" rtlCol="0">
            <a:spAutoFit/>
          </a:bodyPr>
          <a:lstStyle/>
          <a:p>
            <a:r>
              <a:rPr lang="zh-TW" altLang="en-US" sz="3200" dirty="0">
                <a:solidFill>
                  <a:schemeClr val="tx2"/>
                </a:solidFill>
                <a:latin typeface="微軟正黑體" panose="020B0604030504040204" pitchFamily="34" charset="-120"/>
                <a:ea typeface="微軟正黑體" panose="020B0604030504040204" pitchFamily="34" charset="-120"/>
              </a:rPr>
              <a:t>改進</a:t>
            </a:r>
          </a:p>
        </p:txBody>
      </p:sp>
      <p:sp>
        <p:nvSpPr>
          <p:cNvPr id="58" name="文字方塊 57">
            <a:extLst>
              <a:ext uri="{FF2B5EF4-FFF2-40B4-BE49-F238E27FC236}">
                <a16:creationId xmlns:a16="http://schemas.microsoft.com/office/drawing/2014/main" id="{434361E7-A548-4693-A8CF-48E2207DE729}"/>
              </a:ext>
            </a:extLst>
          </p:cNvPr>
          <p:cNvSpPr txBox="1"/>
          <p:nvPr/>
        </p:nvSpPr>
        <p:spPr>
          <a:xfrm>
            <a:off x="8169675" y="1825684"/>
            <a:ext cx="3689810"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使用上三個小時去預測下一個小時</a:t>
            </a:r>
          </a:p>
        </p:txBody>
      </p:sp>
      <p:sp>
        <p:nvSpPr>
          <p:cNvPr id="59" name="文字方塊 58">
            <a:extLst>
              <a:ext uri="{FF2B5EF4-FFF2-40B4-BE49-F238E27FC236}">
                <a16:creationId xmlns:a16="http://schemas.microsoft.com/office/drawing/2014/main" id="{A9467462-1D26-4A8B-B0B6-F82CD84C8072}"/>
              </a:ext>
            </a:extLst>
          </p:cNvPr>
          <p:cNvSpPr txBox="1"/>
          <p:nvPr/>
        </p:nvSpPr>
        <p:spPr>
          <a:xfrm>
            <a:off x="8169675" y="4056336"/>
            <a:ext cx="3689814" cy="1015663"/>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不加入氣候當作</a:t>
            </a:r>
            <a:r>
              <a:rPr lang="en-US" altLang="zh-TW" sz="2000" dirty="0">
                <a:latin typeface="微軟正黑體" panose="020B0604030504040204" pitchFamily="34" charset="-120"/>
                <a:ea typeface="微軟正黑體" panose="020B0604030504040204" pitchFamily="34" charset="-120"/>
              </a:rPr>
              <a:t>feature</a:t>
            </a:r>
            <a:r>
              <a:rPr lang="zh-TW" altLang="en-US" sz="2000" dirty="0">
                <a:latin typeface="微軟正黑體" panose="020B0604030504040204" pitchFamily="34" charset="-120"/>
                <a:ea typeface="微軟正黑體" panose="020B0604030504040204" pitchFamily="34" charset="-120"/>
              </a:rPr>
              <a:t>，改選月份、</a:t>
            </a:r>
            <a:r>
              <a:rPr lang="en-US" altLang="zh-TW" sz="2000" dirty="0">
                <a:latin typeface="微軟正黑體" panose="020B0604030504040204" pitchFamily="34" charset="-120"/>
                <a:ea typeface="微軟正黑體" panose="020B0604030504040204" pitchFamily="34" charset="-120"/>
              </a:rPr>
              <a:t>pm2.5</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pm10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O3</a:t>
            </a:r>
            <a:r>
              <a:rPr lang="zh-CN" altLang="en-US" sz="2000" dirty="0">
                <a:latin typeface="微軟正黑體" panose="020B0604030504040204" pitchFamily="34" charset="-120"/>
                <a:ea typeface="微軟正黑體" panose="020B0604030504040204" pitchFamily="34" charset="-120"/>
              </a:rPr>
              <a:t>並做</a:t>
            </a:r>
            <a:r>
              <a:rPr lang="en-US" altLang="zh-CN" sz="2000" dirty="0">
                <a:latin typeface="微軟正黑體" panose="020B0604030504040204" pitchFamily="34" charset="-120"/>
                <a:ea typeface="微軟正黑體" panose="020B0604030504040204" pitchFamily="34" charset="-120"/>
              </a:rPr>
              <a:t>one-hot encoding</a:t>
            </a:r>
            <a:endParaRPr lang="zh-TW" altLang="en-US" sz="2000" dirty="0">
              <a:latin typeface="微軟正黑體" panose="020B0604030504040204" pitchFamily="34" charset="-120"/>
              <a:ea typeface="微軟正黑體" panose="020B0604030504040204" pitchFamily="34" charset="-120"/>
            </a:endParaRPr>
          </a:p>
        </p:txBody>
      </p:sp>
      <p:sp>
        <p:nvSpPr>
          <p:cNvPr id="61" name="文字方塊 60">
            <a:extLst>
              <a:ext uri="{FF2B5EF4-FFF2-40B4-BE49-F238E27FC236}">
                <a16:creationId xmlns:a16="http://schemas.microsoft.com/office/drawing/2014/main" id="{CCA56B49-D593-494B-9C6F-D502EBBA0738}"/>
              </a:ext>
            </a:extLst>
          </p:cNvPr>
          <p:cNvSpPr txBox="1"/>
          <p:nvPr/>
        </p:nvSpPr>
        <p:spPr>
          <a:xfrm>
            <a:off x="8248184" y="3012039"/>
            <a:ext cx="3689810"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改成使用</a:t>
            </a:r>
            <a:r>
              <a:rPr lang="en-US" altLang="zh-TW" sz="2000" dirty="0" err="1">
                <a:latin typeface="微軟正黑體" panose="020B0604030504040204" pitchFamily="34" charset="-120"/>
                <a:ea typeface="微軟正黑體" panose="020B0604030504040204" pitchFamily="34" charset="-120"/>
              </a:rPr>
              <a:t>RandomForest</a:t>
            </a:r>
            <a:r>
              <a:rPr lang="zh-CN" altLang="en-US" sz="2000" dirty="0">
                <a:latin typeface="微軟正黑體" panose="020B0604030504040204" pitchFamily="34" charset="-120"/>
                <a:ea typeface="微軟正黑體" panose="020B0604030504040204" pitchFamily="34" charset="-120"/>
              </a:rPr>
              <a:t>去處理缺值</a:t>
            </a:r>
            <a:endParaRPr lang="zh-TW" altLang="en-US" sz="2000" dirty="0">
              <a:latin typeface="微軟正黑體" panose="020B0604030504040204" pitchFamily="34" charset="-120"/>
              <a:ea typeface="微軟正黑體" panose="020B0604030504040204" pitchFamily="34" charset="-120"/>
            </a:endParaRPr>
          </a:p>
        </p:txBody>
      </p:sp>
      <p:sp>
        <p:nvSpPr>
          <p:cNvPr id="62" name="文字方塊 61">
            <a:extLst>
              <a:ext uri="{FF2B5EF4-FFF2-40B4-BE49-F238E27FC236}">
                <a16:creationId xmlns:a16="http://schemas.microsoft.com/office/drawing/2014/main" id="{CD9987D3-ECE0-499F-8657-67F3EE55B81C}"/>
              </a:ext>
            </a:extLst>
          </p:cNvPr>
          <p:cNvSpPr txBox="1"/>
          <p:nvPr/>
        </p:nvSpPr>
        <p:spPr>
          <a:xfrm>
            <a:off x="8169671" y="5384033"/>
            <a:ext cx="3689814" cy="400110"/>
          </a:xfrm>
          <a:prstGeom prst="rect">
            <a:avLst/>
          </a:prstGeom>
          <a:noFill/>
        </p:spPr>
        <p:txBody>
          <a:bodyPr wrap="square" rtlCol="0">
            <a:spAutoFit/>
          </a:bodyPr>
          <a:lstStyle/>
          <a:p>
            <a:r>
              <a:rPr lang="zh-CN" altLang="en-US" sz="2000" dirty="0">
                <a:latin typeface="微軟正黑體" panose="020B0604030504040204" pitchFamily="34" charset="-120"/>
                <a:ea typeface="微軟正黑體" panose="020B0604030504040204" pitchFamily="34" charset="-120"/>
              </a:rPr>
              <a:t>使用對於間較為敏感的</a:t>
            </a:r>
            <a:r>
              <a:rPr lang="en-US" altLang="zh-TW" sz="2000" dirty="0">
                <a:latin typeface="微軟正黑體" panose="020B0604030504040204" pitchFamily="34" charset="-120"/>
                <a:ea typeface="微軟正黑體" panose="020B0604030504040204" pitchFamily="34" charset="-120"/>
              </a:rPr>
              <a:t>LSTM</a:t>
            </a:r>
            <a:endParaRPr lang="zh-TW" altLang="en-US" sz="2000" dirty="0">
              <a:latin typeface="微軟正黑體" panose="020B0604030504040204" pitchFamily="34" charset="-120"/>
              <a:ea typeface="微軟正黑體" panose="020B0604030504040204" pitchFamily="34" charset="-120"/>
            </a:endParaRPr>
          </a:p>
        </p:txBody>
      </p:sp>
      <p:sp>
        <p:nvSpPr>
          <p:cNvPr id="32" name="文字方塊 31">
            <a:extLst>
              <a:ext uri="{FF2B5EF4-FFF2-40B4-BE49-F238E27FC236}">
                <a16:creationId xmlns:a16="http://schemas.microsoft.com/office/drawing/2014/main" id="{53156B97-5011-48E6-AB63-BF88D2DEA81E}"/>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12</a:t>
            </a:r>
            <a:endParaRPr lang="zh-TW" altLang="en-US" dirty="0"/>
          </a:p>
        </p:txBody>
      </p:sp>
    </p:spTree>
    <p:extLst>
      <p:ext uri="{BB962C8B-B14F-4D97-AF65-F5344CB8AC3E}">
        <p14:creationId xmlns:p14="http://schemas.microsoft.com/office/powerpoint/2010/main" val="399846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1" grpId="0"/>
      <p:bldP spid="6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1722BCE-219C-4E7A-9E4A-275EC9706D77}"/>
              </a:ext>
            </a:extLst>
          </p:cNvPr>
          <p:cNvSpPr txBox="1"/>
          <p:nvPr/>
        </p:nvSpPr>
        <p:spPr>
          <a:xfrm>
            <a:off x="801287" y="609822"/>
            <a:ext cx="4571991"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改進後的方法</a:t>
            </a:r>
          </a:p>
        </p:txBody>
      </p:sp>
      <p:sp>
        <p:nvSpPr>
          <p:cNvPr id="3" name="文字方塊 2">
            <a:extLst>
              <a:ext uri="{FF2B5EF4-FFF2-40B4-BE49-F238E27FC236}">
                <a16:creationId xmlns:a16="http://schemas.microsoft.com/office/drawing/2014/main" id="{1DFB566D-8747-47C4-B6B1-F30250476858}"/>
              </a:ext>
            </a:extLst>
          </p:cNvPr>
          <p:cNvSpPr txBox="1"/>
          <p:nvPr/>
        </p:nvSpPr>
        <p:spPr>
          <a:xfrm>
            <a:off x="961534" y="2149321"/>
            <a:ext cx="4971415" cy="615553"/>
          </a:xfrm>
          <a:prstGeom prst="rect">
            <a:avLst/>
          </a:prstGeom>
          <a:noFill/>
        </p:spPr>
        <p:txBody>
          <a:bodyPr wrap="square" rtlCol="0">
            <a:spAutoFit/>
          </a:bodyPr>
          <a:lstStyle/>
          <a:p>
            <a:r>
              <a:rPr lang="en-US" altLang="zh-TW" sz="2000" dirty="0"/>
              <a:t>Model : LSTM</a:t>
            </a:r>
          </a:p>
          <a:p>
            <a:endParaRPr lang="zh-TW" altLang="en-US" dirty="0"/>
          </a:p>
        </p:txBody>
      </p:sp>
      <p:pic>
        <p:nvPicPr>
          <p:cNvPr id="4" name="圖片 3">
            <a:extLst>
              <a:ext uri="{FF2B5EF4-FFF2-40B4-BE49-F238E27FC236}">
                <a16:creationId xmlns:a16="http://schemas.microsoft.com/office/drawing/2014/main" id="{51BD8E7E-01A7-4193-86C6-F22F4AF51D0F}"/>
              </a:ext>
            </a:extLst>
          </p:cNvPr>
          <p:cNvPicPr/>
          <p:nvPr/>
        </p:nvPicPr>
        <p:blipFill>
          <a:blip r:embed="rId3"/>
          <a:stretch>
            <a:fillRect/>
          </a:stretch>
        </p:blipFill>
        <p:spPr>
          <a:xfrm>
            <a:off x="800054" y="2670596"/>
            <a:ext cx="4971415" cy="2552065"/>
          </a:xfrm>
          <a:prstGeom prst="rect">
            <a:avLst/>
          </a:prstGeom>
        </p:spPr>
      </p:pic>
      <p:sp>
        <p:nvSpPr>
          <p:cNvPr id="5" name="文字方塊 4">
            <a:extLst>
              <a:ext uri="{FF2B5EF4-FFF2-40B4-BE49-F238E27FC236}">
                <a16:creationId xmlns:a16="http://schemas.microsoft.com/office/drawing/2014/main" id="{6D1895F9-F6D7-4C78-98BE-BE04CA6381A2}"/>
              </a:ext>
            </a:extLst>
          </p:cNvPr>
          <p:cNvSpPr txBox="1"/>
          <p:nvPr/>
        </p:nvSpPr>
        <p:spPr>
          <a:xfrm>
            <a:off x="6599987" y="1641489"/>
            <a:ext cx="4791959" cy="1631216"/>
          </a:xfrm>
          <a:prstGeom prst="rect">
            <a:avLst/>
          </a:prstGeom>
          <a:noFill/>
        </p:spPr>
        <p:txBody>
          <a:bodyPr wrap="square" rtlCol="0">
            <a:spAutoFit/>
          </a:bodyPr>
          <a:lstStyle/>
          <a:p>
            <a:r>
              <a:rPr lang="zh-TW" altLang="en-US" sz="2000" dirty="0">
                <a:latin typeface="+mn-ea"/>
              </a:rPr>
              <a:t>缺值處理 </a:t>
            </a:r>
            <a:r>
              <a:rPr lang="en-US" altLang="zh-TW" sz="2000" dirty="0">
                <a:latin typeface="+mn-ea"/>
              </a:rPr>
              <a:t>:</a:t>
            </a:r>
            <a:r>
              <a:rPr lang="zh-TW" altLang="en-US" sz="2000" dirty="0">
                <a:latin typeface="+mn-ea"/>
              </a:rPr>
              <a:t> </a:t>
            </a:r>
            <a:endParaRPr lang="en-US" altLang="zh-TW" sz="2000" dirty="0">
              <a:latin typeface="+mn-ea"/>
            </a:endParaRPr>
          </a:p>
          <a:p>
            <a:endParaRPr lang="en-US" altLang="zh-TW" sz="2000" dirty="0">
              <a:latin typeface="+mn-ea"/>
            </a:endParaRPr>
          </a:p>
          <a:p>
            <a:pPr marL="457200" indent="-457200">
              <a:buAutoNum type="arabicPeriod"/>
            </a:pPr>
            <a:r>
              <a:rPr lang="zh-TW" altLang="en-US" sz="2000" dirty="0">
                <a:latin typeface="+mn-ea"/>
              </a:rPr>
              <a:t>使用</a:t>
            </a:r>
            <a:r>
              <a:rPr lang="en-US" altLang="zh-TW" sz="2000" dirty="0" err="1">
                <a:latin typeface="+mn-ea"/>
              </a:rPr>
              <a:t>RandomForest</a:t>
            </a:r>
            <a:r>
              <a:rPr lang="zh-TW" altLang="en-US" sz="2000" dirty="0">
                <a:latin typeface="+mn-ea"/>
              </a:rPr>
              <a:t>補缺值</a:t>
            </a:r>
            <a:endParaRPr lang="en-US" altLang="zh-TW" sz="2000" dirty="0">
              <a:latin typeface="+mn-ea"/>
            </a:endParaRPr>
          </a:p>
          <a:p>
            <a:pPr marL="457200" indent="-457200">
              <a:buAutoNum type="arabicPeriod"/>
            </a:pPr>
            <a:endParaRPr lang="en-US" altLang="zh-TW" sz="2000" dirty="0">
              <a:latin typeface="+mn-ea"/>
            </a:endParaRPr>
          </a:p>
          <a:p>
            <a:pPr marL="457200" indent="-457200">
              <a:buAutoNum type="arabicPeriod"/>
            </a:pPr>
            <a:r>
              <a:rPr lang="zh-TW" altLang="en-US" sz="2000" dirty="0">
                <a:latin typeface="+mn-ea"/>
              </a:rPr>
              <a:t>使用前一天的資訊補缺值</a:t>
            </a:r>
          </a:p>
        </p:txBody>
      </p:sp>
      <p:sp>
        <p:nvSpPr>
          <p:cNvPr id="7" name="文字方塊 6">
            <a:extLst>
              <a:ext uri="{FF2B5EF4-FFF2-40B4-BE49-F238E27FC236}">
                <a16:creationId xmlns:a16="http://schemas.microsoft.com/office/drawing/2014/main" id="{3DA07600-DD57-4F24-9076-E5E4969C9E38}"/>
              </a:ext>
            </a:extLst>
          </p:cNvPr>
          <p:cNvSpPr txBox="1"/>
          <p:nvPr/>
        </p:nvSpPr>
        <p:spPr>
          <a:xfrm>
            <a:off x="961534" y="5436159"/>
            <a:ext cx="4122932" cy="1015663"/>
          </a:xfrm>
          <a:prstGeom prst="rect">
            <a:avLst/>
          </a:prstGeom>
          <a:noFill/>
        </p:spPr>
        <p:txBody>
          <a:bodyPr wrap="square" rtlCol="0">
            <a:spAutoFit/>
          </a:bodyPr>
          <a:lstStyle/>
          <a:p>
            <a:r>
              <a:rPr lang="en-US" altLang="zh-TW" sz="2000" dirty="0"/>
              <a:t>Normalize</a:t>
            </a:r>
            <a:r>
              <a:rPr lang="zh-TW" altLang="en-US" sz="2000" dirty="0"/>
              <a:t> </a:t>
            </a:r>
            <a:r>
              <a:rPr lang="en-US" altLang="zh-TW" sz="2000" dirty="0"/>
              <a:t>:</a:t>
            </a:r>
            <a:r>
              <a:rPr lang="zh-TW" altLang="en-US" sz="2000" dirty="0"/>
              <a:t> </a:t>
            </a:r>
            <a:r>
              <a:rPr lang="en-US" altLang="zh-TW" sz="2000" dirty="0"/>
              <a:t>zero-mean</a:t>
            </a:r>
          </a:p>
          <a:p>
            <a:endParaRPr lang="en-US" altLang="zh-TW" sz="2000" dirty="0"/>
          </a:p>
          <a:p>
            <a:r>
              <a:rPr lang="en-US" altLang="zh-TW" sz="2000" dirty="0"/>
              <a:t>Loss function</a:t>
            </a:r>
            <a:r>
              <a:rPr lang="zh-TW" altLang="en-US" sz="2000" dirty="0"/>
              <a:t> </a:t>
            </a:r>
            <a:r>
              <a:rPr lang="en-US" altLang="zh-TW" sz="2000" dirty="0"/>
              <a:t>:</a:t>
            </a:r>
            <a:r>
              <a:rPr lang="zh-TW" altLang="en-US" sz="2000" dirty="0"/>
              <a:t> </a:t>
            </a:r>
            <a:r>
              <a:rPr lang="en-US" altLang="zh-TW" sz="2000" dirty="0" err="1"/>
              <a:t>mse</a:t>
            </a:r>
            <a:endParaRPr lang="en-US" altLang="zh-TW" sz="2000" dirty="0"/>
          </a:p>
        </p:txBody>
      </p:sp>
      <p:sp>
        <p:nvSpPr>
          <p:cNvPr id="8" name="文字方塊 7">
            <a:extLst>
              <a:ext uri="{FF2B5EF4-FFF2-40B4-BE49-F238E27FC236}">
                <a16:creationId xmlns:a16="http://schemas.microsoft.com/office/drawing/2014/main" id="{35161EEF-648A-46A3-AD17-57999ED13D75}"/>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13</a:t>
            </a:r>
            <a:endParaRPr lang="zh-TW" altLang="en-US" dirty="0"/>
          </a:p>
        </p:txBody>
      </p:sp>
      <p:sp>
        <p:nvSpPr>
          <p:cNvPr id="6" name="文字方塊 5">
            <a:extLst>
              <a:ext uri="{FF2B5EF4-FFF2-40B4-BE49-F238E27FC236}">
                <a16:creationId xmlns:a16="http://schemas.microsoft.com/office/drawing/2014/main" id="{43EE7BD8-8269-434B-A889-6D9C976F11C8}"/>
              </a:ext>
            </a:extLst>
          </p:cNvPr>
          <p:cNvSpPr txBox="1"/>
          <p:nvPr/>
        </p:nvSpPr>
        <p:spPr>
          <a:xfrm>
            <a:off x="942871" y="1688629"/>
            <a:ext cx="3938954" cy="400110"/>
          </a:xfrm>
          <a:prstGeom prst="rect">
            <a:avLst/>
          </a:prstGeom>
          <a:noFill/>
        </p:spPr>
        <p:txBody>
          <a:bodyPr wrap="square" rtlCol="0">
            <a:spAutoFit/>
          </a:bodyPr>
          <a:lstStyle/>
          <a:p>
            <a:r>
              <a:rPr lang="zh-TW" altLang="en-US" sz="2000" dirty="0"/>
              <a:t>每個觀測站訓練一個</a:t>
            </a:r>
            <a:r>
              <a:rPr lang="en-US" altLang="zh-TW" sz="2000" dirty="0"/>
              <a:t>Model</a:t>
            </a:r>
            <a:endParaRPr lang="zh-TW" altLang="en-US" sz="2000" dirty="0"/>
          </a:p>
        </p:txBody>
      </p:sp>
    </p:spTree>
    <p:extLst>
      <p:ext uri="{BB962C8B-B14F-4D97-AF65-F5344CB8AC3E}">
        <p14:creationId xmlns:p14="http://schemas.microsoft.com/office/powerpoint/2010/main" val="1130245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BAECF1A6-92C8-422B-B863-71B765EBC428}"/>
              </a:ext>
            </a:extLst>
          </p:cNvPr>
          <p:cNvSpPr/>
          <p:nvPr/>
        </p:nvSpPr>
        <p:spPr>
          <a:xfrm>
            <a:off x="5186243" y="1550449"/>
            <a:ext cx="1971565" cy="1866275"/>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1">
            <a:extLst>
              <a:ext uri="{FF2B5EF4-FFF2-40B4-BE49-F238E27FC236}">
                <a16:creationId xmlns:a16="http://schemas.microsoft.com/office/drawing/2014/main" id="{5B958B95-4F66-46BB-BA8F-77E9C9D11545}"/>
              </a:ext>
            </a:extLst>
          </p:cNvPr>
          <p:cNvSpPr txBox="1"/>
          <p:nvPr/>
        </p:nvSpPr>
        <p:spPr>
          <a:xfrm>
            <a:off x="4754881" y="3714005"/>
            <a:ext cx="3065416" cy="900246"/>
          </a:xfrm>
          <a:prstGeom prst="rect">
            <a:avLst/>
          </a:prstGeom>
          <a:noFill/>
        </p:spPr>
        <p:txBody>
          <a:bodyPr wrap="square" lIns="68580" tIns="34290" rIns="68580" bIns="34290" rtlCol="0">
            <a:spAutoFit/>
          </a:bodyPr>
          <a:lstStyle/>
          <a:p>
            <a:r>
              <a:rPr lang="zh-CN" altLang="en-US" sz="5400" dirty="0">
                <a:solidFill>
                  <a:srgbClr val="1B4367"/>
                </a:solidFill>
                <a:latin typeface="微軟正黑體" panose="020B0604030504040204" pitchFamily="34" charset="-120"/>
                <a:ea typeface="微軟正黑體" panose="020B0604030504040204" pitchFamily="34" charset="-120"/>
                <a:cs typeface="+mn-ea"/>
                <a:sym typeface="+mn-lt"/>
              </a:rPr>
              <a:t>實驗結果</a:t>
            </a:r>
          </a:p>
        </p:txBody>
      </p:sp>
      <p:sp>
        <p:nvSpPr>
          <p:cNvPr id="4" name="文本框 11">
            <a:extLst>
              <a:ext uri="{FF2B5EF4-FFF2-40B4-BE49-F238E27FC236}">
                <a16:creationId xmlns:a16="http://schemas.microsoft.com/office/drawing/2014/main" id="{9E6C7BD7-5623-40FC-9B6E-EC2BB22A8EB5}"/>
              </a:ext>
            </a:extLst>
          </p:cNvPr>
          <p:cNvSpPr txBox="1"/>
          <p:nvPr/>
        </p:nvSpPr>
        <p:spPr>
          <a:xfrm>
            <a:off x="5305578" y="2297853"/>
            <a:ext cx="1732894" cy="815736"/>
          </a:xfrm>
          <a:prstGeom prst="rect">
            <a:avLst/>
          </a:prstGeom>
          <a:noFill/>
        </p:spPr>
        <p:txBody>
          <a:bodyPr wrap="square" lIns="68580" tIns="34290" rIns="68580" bIns="34290" rtlCol="0">
            <a:spAutoFit/>
          </a:bodyPr>
          <a:lstStyle/>
          <a:p>
            <a:pPr algn="ctr">
              <a:lnSpc>
                <a:spcPts val="3000"/>
              </a:lnSpc>
            </a:pPr>
            <a:r>
              <a:rPr lang="en-US" altLang="zh-CN" sz="6000" dirty="0">
                <a:solidFill>
                  <a:schemeClr val="bg1"/>
                </a:solidFill>
                <a:cs typeface="+mn-ea"/>
                <a:sym typeface="+mn-lt"/>
              </a:rPr>
              <a:t>03</a:t>
            </a:r>
            <a:endParaRPr lang="zh-CN" altLang="en-US" sz="60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2084410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69E8E32-479F-4AC9-ACE8-944DBC61C866}"/>
              </a:ext>
            </a:extLst>
          </p:cNvPr>
          <p:cNvPicPr>
            <a:picLocks noChangeAspect="1"/>
          </p:cNvPicPr>
          <p:nvPr/>
        </p:nvPicPr>
        <p:blipFill>
          <a:blip r:embed="rId2"/>
          <a:stretch>
            <a:fillRect/>
          </a:stretch>
        </p:blipFill>
        <p:spPr>
          <a:xfrm>
            <a:off x="131618" y="2255191"/>
            <a:ext cx="11928763" cy="1989718"/>
          </a:xfrm>
          <a:prstGeom prst="rect">
            <a:avLst/>
          </a:prstGeom>
        </p:spPr>
      </p:pic>
      <p:sp>
        <p:nvSpPr>
          <p:cNvPr id="4" name="文字方塊 3">
            <a:extLst>
              <a:ext uri="{FF2B5EF4-FFF2-40B4-BE49-F238E27FC236}">
                <a16:creationId xmlns:a16="http://schemas.microsoft.com/office/drawing/2014/main" id="{9443D2FB-5A10-4581-8093-C294BCDB8710}"/>
              </a:ext>
            </a:extLst>
          </p:cNvPr>
          <p:cNvSpPr txBox="1"/>
          <p:nvPr/>
        </p:nvSpPr>
        <p:spPr>
          <a:xfrm>
            <a:off x="801287" y="609822"/>
            <a:ext cx="5193113"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目前分數及排名</a:t>
            </a:r>
          </a:p>
        </p:txBody>
      </p:sp>
      <p:pic>
        <p:nvPicPr>
          <p:cNvPr id="5" name="圖片 4">
            <a:extLst>
              <a:ext uri="{FF2B5EF4-FFF2-40B4-BE49-F238E27FC236}">
                <a16:creationId xmlns:a16="http://schemas.microsoft.com/office/drawing/2014/main" id="{E79AB9D3-8170-4327-8660-A2266B262D69}"/>
              </a:ext>
            </a:extLst>
          </p:cNvPr>
          <p:cNvPicPr>
            <a:picLocks noChangeAspect="1"/>
          </p:cNvPicPr>
          <p:nvPr/>
        </p:nvPicPr>
        <p:blipFill>
          <a:blip r:embed="rId3"/>
          <a:stretch>
            <a:fillRect/>
          </a:stretch>
        </p:blipFill>
        <p:spPr>
          <a:xfrm>
            <a:off x="2728391" y="2492872"/>
            <a:ext cx="9331990" cy="352425"/>
          </a:xfrm>
          <a:prstGeom prst="rect">
            <a:avLst/>
          </a:prstGeom>
        </p:spPr>
      </p:pic>
      <p:cxnSp>
        <p:nvCxnSpPr>
          <p:cNvPr id="9" name="直線接點 8">
            <a:extLst>
              <a:ext uri="{FF2B5EF4-FFF2-40B4-BE49-F238E27FC236}">
                <a16:creationId xmlns:a16="http://schemas.microsoft.com/office/drawing/2014/main" id="{48CDB0C6-EEAF-4BB6-AFA1-EB2F679FCB75}"/>
              </a:ext>
            </a:extLst>
          </p:cNvPr>
          <p:cNvCxnSpPr/>
          <p:nvPr/>
        </p:nvCxnSpPr>
        <p:spPr>
          <a:xfrm>
            <a:off x="2664256" y="3159841"/>
            <a:ext cx="9314822" cy="0"/>
          </a:xfrm>
          <a:prstGeom prst="line">
            <a:avLst/>
          </a:prstGeom>
        </p:spPr>
        <p:style>
          <a:lnRef idx="3">
            <a:schemeClr val="dk1"/>
          </a:lnRef>
          <a:fillRef idx="0">
            <a:schemeClr val="dk1"/>
          </a:fillRef>
          <a:effectRef idx="2">
            <a:schemeClr val="dk1"/>
          </a:effectRef>
          <a:fontRef idx="minor">
            <a:schemeClr val="tx1"/>
          </a:fontRef>
        </p:style>
      </p:cxnSp>
      <p:pic>
        <p:nvPicPr>
          <p:cNvPr id="10" name="圖片 9">
            <a:extLst>
              <a:ext uri="{FF2B5EF4-FFF2-40B4-BE49-F238E27FC236}">
                <a16:creationId xmlns:a16="http://schemas.microsoft.com/office/drawing/2014/main" id="{F3CF40CA-2D16-4B78-B639-689FDE77CD45}"/>
              </a:ext>
            </a:extLst>
          </p:cNvPr>
          <p:cNvPicPr>
            <a:picLocks noChangeAspect="1"/>
          </p:cNvPicPr>
          <p:nvPr/>
        </p:nvPicPr>
        <p:blipFill>
          <a:blip r:embed="rId4"/>
          <a:stretch>
            <a:fillRect/>
          </a:stretch>
        </p:blipFill>
        <p:spPr>
          <a:xfrm>
            <a:off x="2664256" y="3281747"/>
            <a:ext cx="7791450" cy="390525"/>
          </a:xfrm>
          <a:prstGeom prst="rect">
            <a:avLst/>
          </a:prstGeom>
        </p:spPr>
      </p:pic>
      <p:sp>
        <p:nvSpPr>
          <p:cNvPr id="11" name="文字方塊 10">
            <a:extLst>
              <a:ext uri="{FF2B5EF4-FFF2-40B4-BE49-F238E27FC236}">
                <a16:creationId xmlns:a16="http://schemas.microsoft.com/office/drawing/2014/main" id="{E371F2EE-19A2-4FA1-8BAE-C1DBD8B8DA23}"/>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15</a:t>
            </a:r>
            <a:endParaRPr lang="zh-TW" altLang="en-US" dirty="0"/>
          </a:p>
        </p:txBody>
      </p:sp>
      <p:pic>
        <p:nvPicPr>
          <p:cNvPr id="7" name="圖片 6">
            <a:extLst>
              <a:ext uri="{FF2B5EF4-FFF2-40B4-BE49-F238E27FC236}">
                <a16:creationId xmlns:a16="http://schemas.microsoft.com/office/drawing/2014/main" id="{98B4D70B-2A2F-47D3-AC45-B0B7DAB0F7A7}"/>
              </a:ext>
            </a:extLst>
          </p:cNvPr>
          <p:cNvPicPr>
            <a:picLocks noChangeAspect="1"/>
          </p:cNvPicPr>
          <p:nvPr/>
        </p:nvPicPr>
        <p:blipFill>
          <a:blip r:embed="rId5"/>
          <a:stretch>
            <a:fillRect/>
          </a:stretch>
        </p:blipFill>
        <p:spPr>
          <a:xfrm>
            <a:off x="2664256" y="3788929"/>
            <a:ext cx="9314822" cy="371475"/>
          </a:xfrm>
          <a:prstGeom prst="rect">
            <a:avLst/>
          </a:prstGeom>
        </p:spPr>
      </p:pic>
      <p:sp>
        <p:nvSpPr>
          <p:cNvPr id="8" name="矩形 7">
            <a:extLst>
              <a:ext uri="{FF2B5EF4-FFF2-40B4-BE49-F238E27FC236}">
                <a16:creationId xmlns:a16="http://schemas.microsoft.com/office/drawing/2014/main" id="{B07B1FAB-05D0-4296-9F5B-A1A277E2B5D4}"/>
              </a:ext>
            </a:extLst>
          </p:cNvPr>
          <p:cNvSpPr/>
          <p:nvPr/>
        </p:nvSpPr>
        <p:spPr>
          <a:xfrm>
            <a:off x="2664256" y="3788929"/>
            <a:ext cx="9314822" cy="371466"/>
          </a:xfrm>
          <a:prstGeom prst="rect">
            <a:avLst/>
          </a:prstGeom>
          <a:noFill/>
          <a:ln w="57150">
            <a:solidFill>
              <a:srgbClr val="FF0000"/>
            </a:solidFill>
          </a:ln>
        </p:spPr>
        <p:style>
          <a:lnRef idx="0">
            <a:scrgbClr r="0" g="0" b="0"/>
          </a:lnRef>
          <a:fillRef idx="0">
            <a:scrgbClr r="0" g="0" b="0"/>
          </a:fillRef>
          <a:effectRef idx="0">
            <a:scrgbClr r="0" g="0" b="0"/>
          </a:effectRef>
          <a:fontRef idx="minor">
            <a:schemeClr val="accent2"/>
          </a:fontRef>
        </p:style>
        <p:txBody>
          <a:bodyPr rtlCol="0" anchor="ctr"/>
          <a:lstStyle/>
          <a:p>
            <a:pPr algn="ctr"/>
            <a:endParaRPr lang="zh-TW" altLang="en-US"/>
          </a:p>
        </p:txBody>
      </p:sp>
    </p:spTree>
    <p:extLst>
      <p:ext uri="{BB962C8B-B14F-4D97-AF65-F5344CB8AC3E}">
        <p14:creationId xmlns:p14="http://schemas.microsoft.com/office/powerpoint/2010/main" val="380157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BAECF1A6-92C8-422B-B863-71B765EBC428}"/>
              </a:ext>
            </a:extLst>
          </p:cNvPr>
          <p:cNvSpPr/>
          <p:nvPr/>
        </p:nvSpPr>
        <p:spPr>
          <a:xfrm>
            <a:off x="5186243" y="1550449"/>
            <a:ext cx="1971565" cy="1866275"/>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1">
            <a:extLst>
              <a:ext uri="{FF2B5EF4-FFF2-40B4-BE49-F238E27FC236}">
                <a16:creationId xmlns:a16="http://schemas.microsoft.com/office/drawing/2014/main" id="{5B958B95-4F66-46BB-BA8F-77E9C9D11545}"/>
              </a:ext>
            </a:extLst>
          </p:cNvPr>
          <p:cNvSpPr txBox="1"/>
          <p:nvPr/>
        </p:nvSpPr>
        <p:spPr>
          <a:xfrm>
            <a:off x="4754881" y="3714005"/>
            <a:ext cx="3065416" cy="900246"/>
          </a:xfrm>
          <a:prstGeom prst="rect">
            <a:avLst/>
          </a:prstGeom>
          <a:noFill/>
        </p:spPr>
        <p:txBody>
          <a:bodyPr wrap="square" lIns="68580" tIns="34290" rIns="68580" bIns="34290" rtlCol="0">
            <a:spAutoFit/>
          </a:bodyPr>
          <a:lstStyle/>
          <a:p>
            <a:r>
              <a:rPr lang="zh-CN" altLang="en-US" sz="5400" dirty="0">
                <a:solidFill>
                  <a:schemeClr val="tx2"/>
                </a:solidFill>
                <a:latin typeface="微軟正黑體" panose="020B0604030504040204" pitchFamily="34" charset="-120"/>
                <a:ea typeface="微軟正黑體" panose="020B0604030504040204" pitchFamily="34" charset="-120"/>
                <a:cs typeface="+mn-ea"/>
                <a:sym typeface="+mn-lt"/>
              </a:rPr>
              <a:t>結果分析</a:t>
            </a:r>
          </a:p>
        </p:txBody>
      </p:sp>
      <p:sp>
        <p:nvSpPr>
          <p:cNvPr id="4" name="文本框 11">
            <a:extLst>
              <a:ext uri="{FF2B5EF4-FFF2-40B4-BE49-F238E27FC236}">
                <a16:creationId xmlns:a16="http://schemas.microsoft.com/office/drawing/2014/main" id="{9E6C7BD7-5623-40FC-9B6E-EC2BB22A8EB5}"/>
              </a:ext>
            </a:extLst>
          </p:cNvPr>
          <p:cNvSpPr txBox="1"/>
          <p:nvPr/>
        </p:nvSpPr>
        <p:spPr>
          <a:xfrm>
            <a:off x="5305578" y="2297853"/>
            <a:ext cx="1732894" cy="815736"/>
          </a:xfrm>
          <a:prstGeom prst="rect">
            <a:avLst/>
          </a:prstGeom>
          <a:noFill/>
        </p:spPr>
        <p:txBody>
          <a:bodyPr wrap="square" lIns="68580" tIns="34290" rIns="68580" bIns="34290" rtlCol="0">
            <a:spAutoFit/>
          </a:bodyPr>
          <a:lstStyle/>
          <a:p>
            <a:pPr algn="ctr">
              <a:lnSpc>
                <a:spcPts val="3000"/>
              </a:lnSpc>
            </a:pPr>
            <a:r>
              <a:rPr lang="en-US" altLang="zh-CN" sz="6000" dirty="0">
                <a:solidFill>
                  <a:schemeClr val="bg1"/>
                </a:solidFill>
                <a:cs typeface="+mn-ea"/>
                <a:sym typeface="+mn-lt"/>
              </a:rPr>
              <a:t>04</a:t>
            </a:r>
            <a:endParaRPr lang="zh-CN" altLang="en-US" sz="60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69962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DE4A94AD-A3E1-4A1B-9DA1-5772E6C0A049}"/>
              </a:ext>
            </a:extLst>
          </p:cNvPr>
          <p:cNvSpPr txBox="1"/>
          <p:nvPr/>
        </p:nvSpPr>
        <p:spPr>
          <a:xfrm>
            <a:off x="801287" y="609822"/>
            <a:ext cx="5193113"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可再改進的地方</a:t>
            </a:r>
          </a:p>
        </p:txBody>
      </p:sp>
      <p:grpSp>
        <p:nvGrpSpPr>
          <p:cNvPr id="5" name="691ff9ac-1baf-47b6-971e-90b8fed2e25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7A0059A-E308-40EF-A52F-D0C25A328E85}"/>
              </a:ext>
            </a:extLst>
          </p:cNvPr>
          <p:cNvGrpSpPr>
            <a:grpSpLocks noChangeAspect="1"/>
          </p:cNvGrpSpPr>
          <p:nvPr>
            <p:custDataLst>
              <p:tags r:id="rId1"/>
            </p:custDataLst>
          </p:nvPr>
        </p:nvGrpSpPr>
        <p:grpSpPr>
          <a:xfrm>
            <a:off x="670433" y="1143496"/>
            <a:ext cx="11521567" cy="5714504"/>
            <a:chOff x="468482" y="1143496"/>
            <a:chExt cx="11521567" cy="5714504"/>
          </a:xfrm>
        </p:grpSpPr>
        <p:sp>
          <p:nvSpPr>
            <p:cNvPr id="6" name="ïśḻîḋé">
              <a:extLst>
                <a:ext uri="{FF2B5EF4-FFF2-40B4-BE49-F238E27FC236}">
                  <a16:creationId xmlns:a16="http://schemas.microsoft.com/office/drawing/2014/main" id="{22453835-E650-421D-883F-FCD47BD44852}"/>
                </a:ext>
              </a:extLst>
            </p:cNvPr>
            <p:cNvSpPr/>
            <p:nvPr/>
          </p:nvSpPr>
          <p:spPr bwMode="auto">
            <a:xfrm>
              <a:off x="8293100" y="1143496"/>
              <a:ext cx="3696949" cy="5714504"/>
            </a:xfrm>
            <a:custGeom>
              <a:avLst/>
              <a:gdLst>
                <a:gd name="T0" fmla="*/ 179 w 1208"/>
                <a:gd name="T1" fmla="*/ 1688 h 1871"/>
                <a:gd name="T2" fmla="*/ 202 w 1208"/>
                <a:gd name="T3" fmla="*/ 1722 h 1871"/>
                <a:gd name="T4" fmla="*/ 213 w 1208"/>
                <a:gd name="T5" fmla="*/ 1871 h 1871"/>
                <a:gd name="T6" fmla="*/ 1031 w 1208"/>
                <a:gd name="T7" fmla="*/ 1871 h 1871"/>
                <a:gd name="T8" fmla="*/ 1055 w 1208"/>
                <a:gd name="T9" fmla="*/ 1729 h 1871"/>
                <a:gd name="T10" fmla="*/ 1100 w 1208"/>
                <a:gd name="T11" fmla="*/ 1530 h 1871"/>
                <a:gd name="T12" fmla="*/ 1167 w 1208"/>
                <a:gd name="T13" fmla="*/ 1351 h 1871"/>
                <a:gd name="T14" fmla="*/ 1196 w 1208"/>
                <a:gd name="T15" fmla="*/ 1037 h 1871"/>
                <a:gd name="T16" fmla="*/ 1100 w 1208"/>
                <a:gd name="T17" fmla="*/ 823 h 1871"/>
                <a:gd name="T18" fmla="*/ 945 w 1208"/>
                <a:gd name="T19" fmla="*/ 690 h 1871"/>
                <a:gd name="T20" fmla="*/ 925 w 1208"/>
                <a:gd name="T21" fmla="*/ 639 h 1871"/>
                <a:gd name="T22" fmla="*/ 890 w 1208"/>
                <a:gd name="T23" fmla="*/ 576 h 1871"/>
                <a:gd name="T24" fmla="*/ 949 w 1208"/>
                <a:gd name="T25" fmla="*/ 452 h 1871"/>
                <a:gd name="T26" fmla="*/ 925 w 1208"/>
                <a:gd name="T27" fmla="*/ 121 h 1871"/>
                <a:gd name="T28" fmla="*/ 810 w 1208"/>
                <a:gd name="T29" fmla="*/ 28 h 1871"/>
                <a:gd name="T30" fmla="*/ 796 w 1208"/>
                <a:gd name="T31" fmla="*/ 24 h 1871"/>
                <a:gd name="T32" fmla="*/ 733 w 1208"/>
                <a:gd name="T33" fmla="*/ 8 h 1871"/>
                <a:gd name="T34" fmla="*/ 508 w 1208"/>
                <a:gd name="T35" fmla="*/ 56 h 1871"/>
                <a:gd name="T36" fmla="*/ 386 w 1208"/>
                <a:gd name="T37" fmla="*/ 160 h 1871"/>
                <a:gd name="T38" fmla="*/ 402 w 1208"/>
                <a:gd name="T39" fmla="*/ 190 h 1871"/>
                <a:gd name="T40" fmla="*/ 396 w 1208"/>
                <a:gd name="T41" fmla="*/ 263 h 1871"/>
                <a:gd name="T42" fmla="*/ 410 w 1208"/>
                <a:gd name="T43" fmla="*/ 426 h 1871"/>
                <a:gd name="T44" fmla="*/ 386 w 1208"/>
                <a:gd name="T45" fmla="*/ 527 h 1871"/>
                <a:gd name="T46" fmla="*/ 418 w 1208"/>
                <a:gd name="T47" fmla="*/ 588 h 1871"/>
                <a:gd name="T48" fmla="*/ 226 w 1208"/>
                <a:gd name="T49" fmla="*/ 673 h 1871"/>
                <a:gd name="T50" fmla="*/ 153 w 1208"/>
                <a:gd name="T51" fmla="*/ 963 h 1871"/>
                <a:gd name="T52" fmla="*/ 120 w 1208"/>
                <a:gd name="T53" fmla="*/ 1022 h 1871"/>
                <a:gd name="T54" fmla="*/ 106 w 1208"/>
                <a:gd name="T55" fmla="*/ 1057 h 1871"/>
                <a:gd name="T56" fmla="*/ 6 w 1208"/>
                <a:gd name="T57" fmla="*/ 1371 h 1871"/>
                <a:gd name="T58" fmla="*/ 175 w 1208"/>
                <a:gd name="T59" fmla="*/ 1664 h 1871"/>
                <a:gd name="T60" fmla="*/ 326 w 1208"/>
                <a:gd name="T61" fmla="*/ 888 h 1871"/>
                <a:gd name="T62" fmla="*/ 373 w 1208"/>
                <a:gd name="T63" fmla="*/ 811 h 1871"/>
                <a:gd name="T64" fmla="*/ 441 w 1208"/>
                <a:gd name="T65" fmla="*/ 773 h 1871"/>
                <a:gd name="T66" fmla="*/ 484 w 1208"/>
                <a:gd name="T67" fmla="*/ 746 h 1871"/>
                <a:gd name="T68" fmla="*/ 526 w 1208"/>
                <a:gd name="T69" fmla="*/ 718 h 1871"/>
                <a:gd name="T70" fmla="*/ 569 w 1208"/>
                <a:gd name="T71" fmla="*/ 738 h 1871"/>
                <a:gd name="T72" fmla="*/ 453 w 1208"/>
                <a:gd name="T73" fmla="*/ 813 h 1871"/>
                <a:gd name="T74" fmla="*/ 341 w 1208"/>
                <a:gd name="T75" fmla="*/ 911 h 1871"/>
                <a:gd name="T76" fmla="*/ 300 w 1208"/>
                <a:gd name="T77" fmla="*/ 998 h 1871"/>
                <a:gd name="T78" fmla="*/ 261 w 1208"/>
                <a:gd name="T79" fmla="*/ 1014 h 1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08" h="1871">
                  <a:moveTo>
                    <a:pt x="175" y="1664"/>
                  </a:moveTo>
                  <a:cubicBezTo>
                    <a:pt x="179" y="1668"/>
                    <a:pt x="181" y="1678"/>
                    <a:pt x="179" y="1688"/>
                  </a:cubicBezTo>
                  <a:cubicBezTo>
                    <a:pt x="177" y="1696"/>
                    <a:pt x="177" y="1704"/>
                    <a:pt x="175" y="1716"/>
                  </a:cubicBezTo>
                  <a:cubicBezTo>
                    <a:pt x="181" y="1716"/>
                    <a:pt x="190" y="1720"/>
                    <a:pt x="202" y="1722"/>
                  </a:cubicBezTo>
                  <a:cubicBezTo>
                    <a:pt x="212" y="1725"/>
                    <a:pt x="220" y="1727"/>
                    <a:pt x="226" y="1727"/>
                  </a:cubicBezTo>
                  <a:cubicBezTo>
                    <a:pt x="224" y="1758"/>
                    <a:pt x="220" y="1806"/>
                    <a:pt x="213" y="1871"/>
                  </a:cubicBezTo>
                  <a:cubicBezTo>
                    <a:pt x="1031" y="1871"/>
                    <a:pt x="1031" y="1871"/>
                    <a:pt x="1031" y="1871"/>
                  </a:cubicBezTo>
                  <a:cubicBezTo>
                    <a:pt x="1031" y="1871"/>
                    <a:pt x="1031" y="1871"/>
                    <a:pt x="1031" y="1871"/>
                  </a:cubicBezTo>
                  <a:cubicBezTo>
                    <a:pt x="1035" y="1856"/>
                    <a:pt x="1039" y="1846"/>
                    <a:pt x="1041" y="1842"/>
                  </a:cubicBezTo>
                  <a:cubicBezTo>
                    <a:pt x="1045" y="1818"/>
                    <a:pt x="1051" y="1781"/>
                    <a:pt x="1055" y="1729"/>
                  </a:cubicBezTo>
                  <a:cubicBezTo>
                    <a:pt x="1059" y="1676"/>
                    <a:pt x="1065" y="1639"/>
                    <a:pt x="1071" y="1615"/>
                  </a:cubicBezTo>
                  <a:cubicBezTo>
                    <a:pt x="1076" y="1593"/>
                    <a:pt x="1086" y="1564"/>
                    <a:pt x="1100" y="1530"/>
                  </a:cubicBezTo>
                  <a:cubicBezTo>
                    <a:pt x="1123" y="1471"/>
                    <a:pt x="1135" y="1440"/>
                    <a:pt x="1135" y="1440"/>
                  </a:cubicBezTo>
                  <a:cubicBezTo>
                    <a:pt x="1155" y="1382"/>
                    <a:pt x="1165" y="1351"/>
                    <a:pt x="1167" y="1351"/>
                  </a:cubicBezTo>
                  <a:cubicBezTo>
                    <a:pt x="1180" y="1319"/>
                    <a:pt x="1194" y="1294"/>
                    <a:pt x="1208" y="1278"/>
                  </a:cubicBezTo>
                  <a:cubicBezTo>
                    <a:pt x="1206" y="1164"/>
                    <a:pt x="1202" y="1083"/>
                    <a:pt x="1196" y="1037"/>
                  </a:cubicBezTo>
                  <a:cubicBezTo>
                    <a:pt x="1188" y="957"/>
                    <a:pt x="1167" y="899"/>
                    <a:pt x="1135" y="856"/>
                  </a:cubicBezTo>
                  <a:cubicBezTo>
                    <a:pt x="1129" y="848"/>
                    <a:pt x="1116" y="836"/>
                    <a:pt x="1100" y="823"/>
                  </a:cubicBezTo>
                  <a:cubicBezTo>
                    <a:pt x="1080" y="805"/>
                    <a:pt x="1067" y="793"/>
                    <a:pt x="1061" y="787"/>
                  </a:cubicBezTo>
                  <a:cubicBezTo>
                    <a:pt x="1014" y="740"/>
                    <a:pt x="976" y="708"/>
                    <a:pt x="945" y="690"/>
                  </a:cubicBezTo>
                  <a:cubicBezTo>
                    <a:pt x="945" y="681"/>
                    <a:pt x="939" y="665"/>
                    <a:pt x="927" y="645"/>
                  </a:cubicBezTo>
                  <a:cubicBezTo>
                    <a:pt x="927" y="643"/>
                    <a:pt x="925" y="641"/>
                    <a:pt x="925" y="639"/>
                  </a:cubicBezTo>
                  <a:cubicBezTo>
                    <a:pt x="912" y="614"/>
                    <a:pt x="904" y="594"/>
                    <a:pt x="904" y="580"/>
                  </a:cubicBezTo>
                  <a:cubicBezTo>
                    <a:pt x="900" y="576"/>
                    <a:pt x="896" y="576"/>
                    <a:pt x="890" y="576"/>
                  </a:cubicBezTo>
                  <a:cubicBezTo>
                    <a:pt x="886" y="576"/>
                    <a:pt x="880" y="574"/>
                    <a:pt x="871" y="574"/>
                  </a:cubicBezTo>
                  <a:cubicBezTo>
                    <a:pt x="906" y="549"/>
                    <a:pt x="931" y="509"/>
                    <a:pt x="949" y="452"/>
                  </a:cubicBezTo>
                  <a:cubicBezTo>
                    <a:pt x="965" y="397"/>
                    <a:pt x="971" y="340"/>
                    <a:pt x="967" y="280"/>
                  </a:cubicBezTo>
                  <a:cubicBezTo>
                    <a:pt x="963" y="217"/>
                    <a:pt x="949" y="162"/>
                    <a:pt x="925" y="121"/>
                  </a:cubicBezTo>
                  <a:cubicBezTo>
                    <a:pt x="896" y="73"/>
                    <a:pt x="859" y="44"/>
                    <a:pt x="812" y="36"/>
                  </a:cubicBezTo>
                  <a:cubicBezTo>
                    <a:pt x="806" y="36"/>
                    <a:pt x="806" y="32"/>
                    <a:pt x="810" y="28"/>
                  </a:cubicBezTo>
                  <a:cubicBezTo>
                    <a:pt x="812" y="24"/>
                    <a:pt x="812" y="22"/>
                    <a:pt x="808" y="22"/>
                  </a:cubicBezTo>
                  <a:cubicBezTo>
                    <a:pt x="802" y="20"/>
                    <a:pt x="798" y="20"/>
                    <a:pt x="796" y="24"/>
                  </a:cubicBezTo>
                  <a:cubicBezTo>
                    <a:pt x="794" y="28"/>
                    <a:pt x="792" y="32"/>
                    <a:pt x="790" y="32"/>
                  </a:cubicBezTo>
                  <a:cubicBezTo>
                    <a:pt x="782" y="22"/>
                    <a:pt x="763" y="14"/>
                    <a:pt x="733" y="8"/>
                  </a:cubicBezTo>
                  <a:cubicBezTo>
                    <a:pt x="706" y="2"/>
                    <a:pt x="680" y="0"/>
                    <a:pt x="657" y="0"/>
                  </a:cubicBezTo>
                  <a:cubicBezTo>
                    <a:pt x="614" y="6"/>
                    <a:pt x="565" y="24"/>
                    <a:pt x="508" y="56"/>
                  </a:cubicBezTo>
                  <a:cubicBezTo>
                    <a:pt x="477" y="75"/>
                    <a:pt x="437" y="99"/>
                    <a:pt x="386" y="129"/>
                  </a:cubicBezTo>
                  <a:cubicBezTo>
                    <a:pt x="390" y="140"/>
                    <a:pt x="388" y="150"/>
                    <a:pt x="386" y="160"/>
                  </a:cubicBezTo>
                  <a:cubicBezTo>
                    <a:pt x="382" y="166"/>
                    <a:pt x="377" y="174"/>
                    <a:pt x="373" y="190"/>
                  </a:cubicBezTo>
                  <a:cubicBezTo>
                    <a:pt x="384" y="192"/>
                    <a:pt x="394" y="192"/>
                    <a:pt x="402" y="190"/>
                  </a:cubicBezTo>
                  <a:cubicBezTo>
                    <a:pt x="412" y="186"/>
                    <a:pt x="418" y="186"/>
                    <a:pt x="420" y="186"/>
                  </a:cubicBezTo>
                  <a:cubicBezTo>
                    <a:pt x="416" y="202"/>
                    <a:pt x="408" y="229"/>
                    <a:pt x="396" y="263"/>
                  </a:cubicBezTo>
                  <a:cubicBezTo>
                    <a:pt x="388" y="292"/>
                    <a:pt x="386" y="324"/>
                    <a:pt x="386" y="353"/>
                  </a:cubicBezTo>
                  <a:cubicBezTo>
                    <a:pt x="414" y="369"/>
                    <a:pt x="422" y="393"/>
                    <a:pt x="410" y="426"/>
                  </a:cubicBezTo>
                  <a:cubicBezTo>
                    <a:pt x="404" y="444"/>
                    <a:pt x="390" y="472"/>
                    <a:pt x="369" y="511"/>
                  </a:cubicBezTo>
                  <a:cubicBezTo>
                    <a:pt x="369" y="519"/>
                    <a:pt x="375" y="523"/>
                    <a:pt x="386" y="527"/>
                  </a:cubicBezTo>
                  <a:cubicBezTo>
                    <a:pt x="390" y="529"/>
                    <a:pt x="398" y="531"/>
                    <a:pt x="412" y="531"/>
                  </a:cubicBezTo>
                  <a:cubicBezTo>
                    <a:pt x="412" y="556"/>
                    <a:pt x="414" y="574"/>
                    <a:pt x="418" y="588"/>
                  </a:cubicBezTo>
                  <a:cubicBezTo>
                    <a:pt x="422" y="596"/>
                    <a:pt x="431" y="608"/>
                    <a:pt x="443" y="625"/>
                  </a:cubicBezTo>
                  <a:cubicBezTo>
                    <a:pt x="367" y="608"/>
                    <a:pt x="296" y="625"/>
                    <a:pt x="226" y="673"/>
                  </a:cubicBezTo>
                  <a:cubicBezTo>
                    <a:pt x="218" y="698"/>
                    <a:pt x="206" y="744"/>
                    <a:pt x="194" y="815"/>
                  </a:cubicBezTo>
                  <a:cubicBezTo>
                    <a:pt x="181" y="884"/>
                    <a:pt x="167" y="933"/>
                    <a:pt x="153" y="963"/>
                  </a:cubicBezTo>
                  <a:cubicBezTo>
                    <a:pt x="149" y="972"/>
                    <a:pt x="143" y="984"/>
                    <a:pt x="132" y="1002"/>
                  </a:cubicBezTo>
                  <a:cubicBezTo>
                    <a:pt x="128" y="1010"/>
                    <a:pt x="124" y="1016"/>
                    <a:pt x="120" y="1022"/>
                  </a:cubicBezTo>
                  <a:cubicBezTo>
                    <a:pt x="116" y="1030"/>
                    <a:pt x="112" y="1039"/>
                    <a:pt x="110" y="1045"/>
                  </a:cubicBezTo>
                  <a:cubicBezTo>
                    <a:pt x="108" y="1049"/>
                    <a:pt x="108" y="1053"/>
                    <a:pt x="106" y="1057"/>
                  </a:cubicBezTo>
                  <a:cubicBezTo>
                    <a:pt x="73" y="1134"/>
                    <a:pt x="53" y="1181"/>
                    <a:pt x="47" y="1201"/>
                  </a:cubicBezTo>
                  <a:cubicBezTo>
                    <a:pt x="24" y="1262"/>
                    <a:pt x="10" y="1319"/>
                    <a:pt x="6" y="1371"/>
                  </a:cubicBezTo>
                  <a:cubicBezTo>
                    <a:pt x="0" y="1457"/>
                    <a:pt x="8" y="1528"/>
                    <a:pt x="26" y="1578"/>
                  </a:cubicBezTo>
                  <a:cubicBezTo>
                    <a:pt x="55" y="1647"/>
                    <a:pt x="104" y="1676"/>
                    <a:pt x="175" y="1664"/>
                  </a:cubicBezTo>
                  <a:close/>
                  <a:moveTo>
                    <a:pt x="296" y="917"/>
                  </a:moveTo>
                  <a:cubicBezTo>
                    <a:pt x="300" y="911"/>
                    <a:pt x="312" y="901"/>
                    <a:pt x="326" y="888"/>
                  </a:cubicBezTo>
                  <a:cubicBezTo>
                    <a:pt x="341" y="876"/>
                    <a:pt x="351" y="864"/>
                    <a:pt x="357" y="856"/>
                  </a:cubicBezTo>
                  <a:cubicBezTo>
                    <a:pt x="363" y="846"/>
                    <a:pt x="369" y="832"/>
                    <a:pt x="373" y="811"/>
                  </a:cubicBezTo>
                  <a:cubicBezTo>
                    <a:pt x="379" y="789"/>
                    <a:pt x="386" y="773"/>
                    <a:pt x="390" y="763"/>
                  </a:cubicBezTo>
                  <a:cubicBezTo>
                    <a:pt x="410" y="771"/>
                    <a:pt x="426" y="775"/>
                    <a:pt x="441" y="773"/>
                  </a:cubicBezTo>
                  <a:cubicBezTo>
                    <a:pt x="455" y="771"/>
                    <a:pt x="471" y="767"/>
                    <a:pt x="490" y="759"/>
                  </a:cubicBezTo>
                  <a:cubicBezTo>
                    <a:pt x="490" y="754"/>
                    <a:pt x="488" y="750"/>
                    <a:pt x="484" y="746"/>
                  </a:cubicBezTo>
                  <a:cubicBezTo>
                    <a:pt x="479" y="742"/>
                    <a:pt x="479" y="738"/>
                    <a:pt x="479" y="734"/>
                  </a:cubicBezTo>
                  <a:cubicBezTo>
                    <a:pt x="494" y="738"/>
                    <a:pt x="510" y="734"/>
                    <a:pt x="526" y="718"/>
                  </a:cubicBezTo>
                  <a:cubicBezTo>
                    <a:pt x="545" y="704"/>
                    <a:pt x="561" y="700"/>
                    <a:pt x="575" y="706"/>
                  </a:cubicBezTo>
                  <a:cubicBezTo>
                    <a:pt x="577" y="714"/>
                    <a:pt x="577" y="726"/>
                    <a:pt x="569" y="738"/>
                  </a:cubicBezTo>
                  <a:cubicBezTo>
                    <a:pt x="559" y="754"/>
                    <a:pt x="555" y="765"/>
                    <a:pt x="553" y="767"/>
                  </a:cubicBezTo>
                  <a:cubicBezTo>
                    <a:pt x="543" y="775"/>
                    <a:pt x="508" y="791"/>
                    <a:pt x="453" y="813"/>
                  </a:cubicBezTo>
                  <a:cubicBezTo>
                    <a:pt x="410" y="832"/>
                    <a:pt x="382" y="850"/>
                    <a:pt x="365" y="870"/>
                  </a:cubicBezTo>
                  <a:cubicBezTo>
                    <a:pt x="357" y="878"/>
                    <a:pt x="351" y="892"/>
                    <a:pt x="341" y="911"/>
                  </a:cubicBezTo>
                  <a:cubicBezTo>
                    <a:pt x="333" y="929"/>
                    <a:pt x="324" y="943"/>
                    <a:pt x="316" y="951"/>
                  </a:cubicBezTo>
                  <a:cubicBezTo>
                    <a:pt x="314" y="968"/>
                    <a:pt x="308" y="984"/>
                    <a:pt x="300" y="998"/>
                  </a:cubicBezTo>
                  <a:cubicBezTo>
                    <a:pt x="296" y="1008"/>
                    <a:pt x="286" y="1020"/>
                    <a:pt x="275" y="1037"/>
                  </a:cubicBezTo>
                  <a:cubicBezTo>
                    <a:pt x="267" y="1030"/>
                    <a:pt x="263" y="1022"/>
                    <a:pt x="261" y="1014"/>
                  </a:cubicBezTo>
                  <a:cubicBezTo>
                    <a:pt x="253" y="990"/>
                    <a:pt x="265" y="957"/>
                    <a:pt x="296" y="917"/>
                  </a:cubicBez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îśļïḑe">
              <a:extLst>
                <a:ext uri="{FF2B5EF4-FFF2-40B4-BE49-F238E27FC236}">
                  <a16:creationId xmlns:a16="http://schemas.microsoft.com/office/drawing/2014/main" id="{CC1BD099-7AA9-4D13-93BC-F272B9DC21BD}"/>
                </a:ext>
              </a:extLst>
            </p:cNvPr>
            <p:cNvSpPr/>
            <p:nvPr/>
          </p:nvSpPr>
          <p:spPr>
            <a:xfrm>
              <a:off x="687279" y="1585301"/>
              <a:ext cx="7388721" cy="12136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anchor="t" anchorCtr="0">
              <a:normAutofit/>
            </a:bodyPr>
            <a:lstStyle/>
            <a:p>
              <a:pPr>
                <a:lnSpc>
                  <a:spcPct val="150000"/>
                </a:lnSpc>
                <a:spcBef>
                  <a:spcPct val="0"/>
                </a:spcBef>
              </a:pPr>
              <a:r>
                <a:rPr lang="zh-TW" altLang="en-US" sz="2000" dirty="0">
                  <a:latin typeface="+mn-ea"/>
                </a:rPr>
                <a:t>改進方法是比最初的方法好的</a:t>
              </a:r>
              <a:endParaRPr lang="en-US" altLang="zh-TW" sz="2000" dirty="0">
                <a:latin typeface="+mn-ea"/>
              </a:endParaRPr>
            </a:p>
            <a:p>
              <a:pPr>
                <a:lnSpc>
                  <a:spcPct val="150000"/>
                </a:lnSpc>
                <a:spcBef>
                  <a:spcPct val="0"/>
                </a:spcBef>
              </a:pPr>
              <a:r>
                <a:rPr lang="zh-TW" altLang="en-US" sz="2000" dirty="0">
                  <a:latin typeface="+mn-ea"/>
                </a:rPr>
                <a:t>但仍有一些不足的地方</a:t>
              </a:r>
              <a:endParaRPr lang="en-US" altLang="zh-CN" sz="2000" dirty="0">
                <a:latin typeface="+mn-ea"/>
              </a:endParaRPr>
            </a:p>
          </p:txBody>
        </p:sp>
        <p:cxnSp>
          <p:nvCxnSpPr>
            <p:cNvPr id="8" name="直接连接符 6">
              <a:extLst>
                <a:ext uri="{FF2B5EF4-FFF2-40B4-BE49-F238E27FC236}">
                  <a16:creationId xmlns:a16="http://schemas.microsoft.com/office/drawing/2014/main" id="{798D3DD9-2BEE-4CB4-9900-F323E9293356}"/>
                </a:ext>
              </a:extLst>
            </p:cNvPr>
            <p:cNvCxnSpPr/>
            <p:nvPr/>
          </p:nvCxnSpPr>
          <p:spPr>
            <a:xfrm>
              <a:off x="687279" y="2799000"/>
              <a:ext cx="7703721"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9" name="îşļîḋê">
              <a:extLst>
                <a:ext uri="{FF2B5EF4-FFF2-40B4-BE49-F238E27FC236}">
                  <a16:creationId xmlns:a16="http://schemas.microsoft.com/office/drawing/2014/main" id="{45BF6203-C95D-4999-B6B9-2982F68C7D46}"/>
                </a:ext>
              </a:extLst>
            </p:cNvPr>
            <p:cNvGrpSpPr/>
            <p:nvPr/>
          </p:nvGrpSpPr>
          <p:grpSpPr>
            <a:xfrm>
              <a:off x="468482" y="3079681"/>
              <a:ext cx="7603156" cy="1240809"/>
              <a:chOff x="468482" y="2707558"/>
              <a:chExt cx="7603156" cy="1240809"/>
            </a:xfrm>
          </p:grpSpPr>
          <p:sp>
            <p:nvSpPr>
              <p:cNvPr id="15" name="íṣḻiḍé">
                <a:extLst>
                  <a:ext uri="{FF2B5EF4-FFF2-40B4-BE49-F238E27FC236}">
                    <a16:creationId xmlns:a16="http://schemas.microsoft.com/office/drawing/2014/main" id="{325C2862-B321-4B0D-B34C-3EC3858DF886}"/>
                  </a:ext>
                </a:extLst>
              </p:cNvPr>
              <p:cNvSpPr/>
              <p:nvPr/>
            </p:nvSpPr>
            <p:spPr>
              <a:xfrm>
                <a:off x="468482" y="2707558"/>
                <a:ext cx="437594" cy="441804"/>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16" name="ïṩ1îḓê">
                <a:extLst>
                  <a:ext uri="{FF2B5EF4-FFF2-40B4-BE49-F238E27FC236}">
                    <a16:creationId xmlns:a16="http://schemas.microsoft.com/office/drawing/2014/main" id="{16266FE1-AA76-4383-BF05-436E84AE4F14}"/>
                  </a:ext>
                </a:extLst>
              </p:cNvPr>
              <p:cNvSpPr txBox="1"/>
              <p:nvPr/>
            </p:nvSpPr>
            <p:spPr bwMode="auto">
              <a:xfrm>
                <a:off x="1006639" y="2763445"/>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3200" b="1" dirty="0"/>
                  <a:t>1.</a:t>
                </a:r>
                <a:r>
                  <a:rPr lang="zh-TW" altLang="en-US" sz="3200" b="1" dirty="0"/>
                  <a:t>補值的方式</a:t>
                </a:r>
                <a:endParaRPr lang="en-US" altLang="zh-CN" sz="3200" b="1" dirty="0"/>
              </a:p>
            </p:txBody>
          </p:sp>
          <p:sp>
            <p:nvSpPr>
              <p:cNvPr id="17" name="îṣliḋê">
                <a:extLst>
                  <a:ext uri="{FF2B5EF4-FFF2-40B4-BE49-F238E27FC236}">
                    <a16:creationId xmlns:a16="http://schemas.microsoft.com/office/drawing/2014/main" id="{2000C9C4-4651-4F9E-B63B-3F62D41E4E36}"/>
                  </a:ext>
                </a:extLst>
              </p:cNvPr>
              <p:cNvSpPr/>
              <p:nvPr/>
            </p:nvSpPr>
            <p:spPr bwMode="auto">
              <a:xfrm>
                <a:off x="957690" y="3135266"/>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TW" altLang="en-US" sz="2000" dirty="0"/>
                  <a:t>某些區域常會有整天空白的情況</a:t>
                </a:r>
                <a:endParaRPr lang="en-US" altLang="zh-TW" sz="2000" dirty="0"/>
              </a:p>
              <a:p>
                <a:pPr marL="171450" indent="-171450">
                  <a:lnSpc>
                    <a:spcPct val="150000"/>
                  </a:lnSpc>
                  <a:buFont typeface="Arial" panose="020B0604020202020204" pitchFamily="34" charset="0"/>
                  <a:buChar char="•"/>
                </a:pPr>
                <a:r>
                  <a:rPr lang="zh-TW" altLang="en-US" sz="2000" dirty="0"/>
                  <a:t>發現有時分數會些許浮動，估計是受補缺值方法的影響</a:t>
                </a:r>
                <a:endParaRPr lang="en-US" altLang="zh-CN" sz="2000" dirty="0"/>
              </a:p>
            </p:txBody>
          </p:sp>
        </p:grpSp>
        <p:grpSp>
          <p:nvGrpSpPr>
            <p:cNvPr id="10" name="ïšḻídè">
              <a:extLst>
                <a:ext uri="{FF2B5EF4-FFF2-40B4-BE49-F238E27FC236}">
                  <a16:creationId xmlns:a16="http://schemas.microsoft.com/office/drawing/2014/main" id="{E4C97DBA-CC09-4B66-9FA3-841B7DF5C1E5}"/>
                </a:ext>
              </a:extLst>
            </p:cNvPr>
            <p:cNvGrpSpPr/>
            <p:nvPr/>
          </p:nvGrpSpPr>
          <p:grpSpPr>
            <a:xfrm>
              <a:off x="1011000" y="4891893"/>
              <a:ext cx="7064999" cy="1254907"/>
              <a:chOff x="1011000" y="2984347"/>
              <a:chExt cx="7064999" cy="1254907"/>
            </a:xfrm>
          </p:grpSpPr>
          <p:sp>
            <p:nvSpPr>
              <p:cNvPr id="13" name="iŝḷidé">
                <a:extLst>
                  <a:ext uri="{FF2B5EF4-FFF2-40B4-BE49-F238E27FC236}">
                    <a16:creationId xmlns:a16="http://schemas.microsoft.com/office/drawing/2014/main" id="{4D7777F2-30EA-4FB5-8656-A3CB77AA9795}"/>
                  </a:ext>
                </a:extLst>
              </p:cNvPr>
              <p:cNvSpPr txBox="1"/>
              <p:nvPr/>
            </p:nvSpPr>
            <p:spPr bwMode="auto">
              <a:xfrm>
                <a:off x="1011000" y="2984347"/>
                <a:ext cx="7064999"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3200" b="1" dirty="0"/>
                  <a:t>2.</a:t>
                </a:r>
                <a:r>
                  <a:rPr lang="zh-TW" altLang="en-US" sz="3200" b="1" dirty="0"/>
                  <a:t>加入更多</a:t>
                </a:r>
                <a:r>
                  <a:rPr lang="en-US" altLang="zh-TW" sz="3200" b="1" dirty="0"/>
                  <a:t>feature</a:t>
                </a:r>
                <a:endParaRPr lang="en-US" altLang="zh-CN" sz="3200" b="1" dirty="0"/>
              </a:p>
            </p:txBody>
          </p:sp>
          <p:sp>
            <p:nvSpPr>
              <p:cNvPr id="14" name="íṡľíḑé">
                <a:extLst>
                  <a:ext uri="{FF2B5EF4-FFF2-40B4-BE49-F238E27FC236}">
                    <a16:creationId xmlns:a16="http://schemas.microsoft.com/office/drawing/2014/main" id="{721B913B-6EE4-4CFC-A9FF-7971F350C36B}"/>
                  </a:ext>
                </a:extLst>
              </p:cNvPr>
              <p:cNvSpPr/>
              <p:nvPr/>
            </p:nvSpPr>
            <p:spPr bwMode="auto">
              <a:xfrm>
                <a:off x="1011000" y="3426153"/>
                <a:ext cx="7064999" cy="813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TW" altLang="en-US" sz="2000" dirty="0"/>
                  <a:t>目前只使用月份、</a:t>
                </a:r>
                <a:r>
                  <a:rPr lang="en-US" altLang="zh-TW" sz="2000" dirty="0"/>
                  <a:t>pm2.5</a:t>
                </a:r>
                <a:r>
                  <a:rPr lang="zh-TW" altLang="en-US" sz="2000" dirty="0"/>
                  <a:t>、</a:t>
                </a:r>
                <a:r>
                  <a:rPr lang="en-US" altLang="zh-TW" sz="2000" dirty="0"/>
                  <a:t>pm10</a:t>
                </a:r>
                <a:r>
                  <a:rPr lang="zh-TW" altLang="en-US" sz="2000" dirty="0"/>
                  <a:t>、</a:t>
                </a:r>
                <a:r>
                  <a:rPr lang="en-US" altLang="zh-TW" sz="2000" dirty="0"/>
                  <a:t>O3</a:t>
                </a:r>
              </a:p>
              <a:p>
                <a:pPr marL="171450" indent="-171450">
                  <a:lnSpc>
                    <a:spcPct val="150000"/>
                  </a:lnSpc>
                  <a:buFont typeface="Arial" panose="020B0604020202020204" pitchFamily="34" charset="0"/>
                  <a:buChar char="•"/>
                </a:pPr>
                <a:r>
                  <a:rPr lang="zh-TW" altLang="en-US" sz="2000" dirty="0"/>
                  <a:t>或許加入更多天氣的</a:t>
                </a:r>
                <a:r>
                  <a:rPr lang="en-US" altLang="zh-TW" sz="2000" dirty="0"/>
                  <a:t>feature</a:t>
                </a:r>
                <a:r>
                  <a:rPr lang="zh-TW" altLang="en-US" sz="2000" dirty="0"/>
                  <a:t>會讓結果更好</a:t>
                </a:r>
                <a:endParaRPr lang="en-US" altLang="zh-TW" sz="2000" dirty="0"/>
              </a:p>
              <a:p>
                <a:pPr marL="171450" indent="-171450">
                  <a:lnSpc>
                    <a:spcPct val="150000"/>
                  </a:lnSpc>
                  <a:buFont typeface="Arial" panose="020B0604020202020204" pitchFamily="34" charset="0"/>
                  <a:buChar char="•"/>
                </a:pPr>
                <a:r>
                  <a:rPr lang="zh-TW" altLang="en-US" sz="2000" dirty="0"/>
                  <a:t>分數會些許浮動，也有可能是參數不夠</a:t>
                </a:r>
                <a:endParaRPr lang="en-US" altLang="zh-CN" sz="2000" dirty="0"/>
              </a:p>
            </p:txBody>
          </p:sp>
        </p:grpSp>
        <p:cxnSp>
          <p:nvCxnSpPr>
            <p:cNvPr id="11" name="直接连接符 17">
              <a:extLst>
                <a:ext uri="{FF2B5EF4-FFF2-40B4-BE49-F238E27FC236}">
                  <a16:creationId xmlns:a16="http://schemas.microsoft.com/office/drawing/2014/main" id="{C7C212FF-DCF6-45AB-8EA3-AEB1080EAC29}"/>
                </a:ext>
              </a:extLst>
            </p:cNvPr>
            <p:cNvCxnSpPr/>
            <p:nvPr/>
          </p:nvCxnSpPr>
          <p:spPr>
            <a:xfrm>
              <a:off x="1101000" y="4543081"/>
              <a:ext cx="3690000"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0" name="íṣḻiḍé">
            <a:extLst>
              <a:ext uri="{FF2B5EF4-FFF2-40B4-BE49-F238E27FC236}">
                <a16:creationId xmlns:a16="http://schemas.microsoft.com/office/drawing/2014/main" id="{39E7970E-CC01-4DDF-9461-7F83A18D3C45}"/>
              </a:ext>
            </a:extLst>
          </p:cNvPr>
          <p:cNvSpPr/>
          <p:nvPr/>
        </p:nvSpPr>
        <p:spPr>
          <a:xfrm>
            <a:off x="670433" y="4830895"/>
            <a:ext cx="437594" cy="441804"/>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887"/>
                  <a:pt x="0" y="10996"/>
                </a:cubicBezTo>
                <a:cubicBezTo>
                  <a:pt x="0" y="5105"/>
                  <a:pt x="4713" y="0"/>
                  <a:pt x="10604" y="0"/>
                </a:cubicBezTo>
                <a:cubicBezTo>
                  <a:pt x="16495" y="0"/>
                  <a:pt x="21600" y="5105"/>
                  <a:pt x="21600" y="10996"/>
                </a:cubicBezTo>
                <a:cubicBezTo>
                  <a:pt x="21600" y="16887"/>
                  <a:pt x="16495" y="21600"/>
                  <a:pt x="10604" y="21600"/>
                </a:cubicBezTo>
                <a:close/>
                <a:moveTo>
                  <a:pt x="16887" y="9818"/>
                </a:moveTo>
                <a:cubicBezTo>
                  <a:pt x="16887" y="9425"/>
                  <a:pt x="16495" y="9033"/>
                  <a:pt x="16102" y="9033"/>
                </a:cubicBezTo>
                <a:cubicBezTo>
                  <a:pt x="12567" y="9033"/>
                  <a:pt x="12567" y="9033"/>
                  <a:pt x="12567" y="9033"/>
                </a:cubicBezTo>
                <a:cubicBezTo>
                  <a:pt x="12567" y="5498"/>
                  <a:pt x="12567" y="5498"/>
                  <a:pt x="12567" y="5498"/>
                </a:cubicBezTo>
                <a:cubicBezTo>
                  <a:pt x="12567" y="5105"/>
                  <a:pt x="12175" y="4713"/>
                  <a:pt x="11389" y="4713"/>
                </a:cubicBezTo>
                <a:cubicBezTo>
                  <a:pt x="9818" y="4713"/>
                  <a:pt x="9818" y="4713"/>
                  <a:pt x="9818" y="4713"/>
                </a:cubicBezTo>
                <a:cubicBezTo>
                  <a:pt x="9425" y="4713"/>
                  <a:pt x="9033" y="5105"/>
                  <a:pt x="9033" y="5498"/>
                </a:cubicBezTo>
                <a:cubicBezTo>
                  <a:pt x="9033" y="9033"/>
                  <a:pt x="9033" y="9033"/>
                  <a:pt x="9033" y="9033"/>
                </a:cubicBezTo>
                <a:cubicBezTo>
                  <a:pt x="5105" y="9033"/>
                  <a:pt x="5105" y="9033"/>
                  <a:pt x="5105" y="9033"/>
                </a:cubicBezTo>
                <a:cubicBezTo>
                  <a:pt x="4713" y="9033"/>
                  <a:pt x="4320" y="9425"/>
                  <a:pt x="4320" y="9818"/>
                </a:cubicBezTo>
                <a:cubicBezTo>
                  <a:pt x="4320" y="11782"/>
                  <a:pt x="4320" y="11782"/>
                  <a:pt x="4320" y="11782"/>
                </a:cubicBezTo>
                <a:cubicBezTo>
                  <a:pt x="4320" y="12175"/>
                  <a:pt x="4713" y="12567"/>
                  <a:pt x="5105" y="12567"/>
                </a:cubicBezTo>
                <a:cubicBezTo>
                  <a:pt x="9033" y="12567"/>
                  <a:pt x="9033" y="12567"/>
                  <a:pt x="9033" y="12567"/>
                </a:cubicBezTo>
                <a:cubicBezTo>
                  <a:pt x="9033" y="16102"/>
                  <a:pt x="9033" y="16102"/>
                  <a:pt x="9033" y="16102"/>
                </a:cubicBezTo>
                <a:cubicBezTo>
                  <a:pt x="9033" y="16887"/>
                  <a:pt x="9425" y="17280"/>
                  <a:pt x="9818" y="17280"/>
                </a:cubicBezTo>
                <a:cubicBezTo>
                  <a:pt x="11389" y="17280"/>
                  <a:pt x="11389" y="17280"/>
                  <a:pt x="11389" y="17280"/>
                </a:cubicBezTo>
                <a:cubicBezTo>
                  <a:pt x="12175" y="17280"/>
                  <a:pt x="12567" y="16887"/>
                  <a:pt x="12567" y="16102"/>
                </a:cubicBezTo>
                <a:cubicBezTo>
                  <a:pt x="12567" y="12567"/>
                  <a:pt x="12567" y="12567"/>
                  <a:pt x="12567" y="12567"/>
                </a:cubicBezTo>
                <a:cubicBezTo>
                  <a:pt x="16102" y="12567"/>
                  <a:pt x="16102" y="12567"/>
                  <a:pt x="16102" y="12567"/>
                </a:cubicBezTo>
                <a:cubicBezTo>
                  <a:pt x="16495" y="12567"/>
                  <a:pt x="16887" y="12175"/>
                  <a:pt x="16887" y="11782"/>
                </a:cubicBezTo>
                <a:lnTo>
                  <a:pt x="16887" y="9818"/>
                </a:ln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defRPr>
            </a:pPr>
            <a:endParaRPr>
              <a:solidFill>
                <a:schemeClr val="bg2"/>
              </a:solidFill>
            </a:endParaRPr>
          </a:p>
        </p:txBody>
      </p:sp>
      <p:sp>
        <p:nvSpPr>
          <p:cNvPr id="21" name="文字方塊 20">
            <a:extLst>
              <a:ext uri="{FF2B5EF4-FFF2-40B4-BE49-F238E27FC236}">
                <a16:creationId xmlns:a16="http://schemas.microsoft.com/office/drawing/2014/main" id="{78BBAC9E-5842-419B-88DE-DD856DBD2CFC}"/>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17</a:t>
            </a:r>
            <a:endParaRPr lang="zh-TW" altLang="en-US" dirty="0"/>
          </a:p>
        </p:txBody>
      </p:sp>
    </p:spTree>
    <p:extLst>
      <p:ext uri="{BB962C8B-B14F-4D97-AF65-F5344CB8AC3E}">
        <p14:creationId xmlns:p14="http://schemas.microsoft.com/office/powerpoint/2010/main" val="360235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A5683F6-8D8C-441D-9BAF-3ED146F3281A}"/>
              </a:ext>
            </a:extLst>
          </p:cNvPr>
          <p:cNvSpPr txBox="1"/>
          <p:nvPr/>
        </p:nvSpPr>
        <p:spPr>
          <a:xfrm>
            <a:off x="801287" y="609822"/>
            <a:ext cx="5193113"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工作分配</a:t>
            </a:r>
          </a:p>
        </p:txBody>
      </p:sp>
      <p:sp>
        <p:nvSpPr>
          <p:cNvPr id="3" name="文字方塊 2">
            <a:extLst>
              <a:ext uri="{FF2B5EF4-FFF2-40B4-BE49-F238E27FC236}">
                <a16:creationId xmlns:a16="http://schemas.microsoft.com/office/drawing/2014/main" id="{ACC29D08-4080-41DE-B0F8-44A73B91660B}"/>
              </a:ext>
            </a:extLst>
          </p:cNvPr>
          <p:cNvSpPr txBox="1"/>
          <p:nvPr/>
        </p:nvSpPr>
        <p:spPr>
          <a:xfrm>
            <a:off x="886119" y="1791093"/>
            <a:ext cx="10331777" cy="1754326"/>
          </a:xfrm>
          <a:prstGeom prst="rect">
            <a:avLst/>
          </a:prstGeom>
          <a:noFill/>
        </p:spPr>
        <p:txBody>
          <a:bodyPr wrap="square" rtlCol="0">
            <a:spAutoFit/>
          </a:bodyPr>
          <a:lstStyle/>
          <a:p>
            <a:r>
              <a:rPr lang="zh-CN" altLang="en-US" sz="3600" dirty="0">
                <a:solidFill>
                  <a:srgbClr val="4B6A87"/>
                </a:solidFill>
                <a:latin typeface="微軟正黑體" panose="020B0604030504040204" pitchFamily="34" charset="-120"/>
                <a:ea typeface="微軟正黑體" panose="020B0604030504040204" pitchFamily="34" charset="-120"/>
              </a:rPr>
              <a:t>方誌賢</a:t>
            </a:r>
            <a:r>
              <a:rPr lang="en-US" altLang="zh-CN" sz="3600" dirty="0">
                <a:solidFill>
                  <a:srgbClr val="4B6A87"/>
                </a:solidFill>
                <a:latin typeface="微軟正黑體" panose="020B0604030504040204" pitchFamily="34" charset="-120"/>
                <a:ea typeface="微軟正黑體" panose="020B0604030504040204" pitchFamily="34" charset="-120"/>
              </a:rPr>
              <a:t>: </a:t>
            </a:r>
            <a:r>
              <a:rPr lang="zh-CN" altLang="en-US" sz="3600" dirty="0">
                <a:solidFill>
                  <a:srgbClr val="4B6A87"/>
                </a:solidFill>
                <a:latin typeface="微軟正黑體" panose="020B0604030504040204" pitchFamily="34" charset="-120"/>
                <a:ea typeface="微軟正黑體" panose="020B0604030504040204" pitchFamily="34" charset="-120"/>
              </a:rPr>
              <a:t>前處理</a:t>
            </a:r>
            <a:r>
              <a:rPr lang="en-US" altLang="zh-CN" sz="3600" dirty="0">
                <a:solidFill>
                  <a:srgbClr val="4B6A87"/>
                </a:solidFill>
                <a:latin typeface="微軟正黑體" panose="020B0604030504040204" pitchFamily="34" charset="-120"/>
                <a:ea typeface="微軟正黑體" panose="020B0604030504040204" pitchFamily="34" charset="-120"/>
              </a:rPr>
              <a:t>+</a:t>
            </a:r>
            <a:r>
              <a:rPr lang="zh-TW" altLang="en-US" sz="3600" dirty="0">
                <a:solidFill>
                  <a:srgbClr val="4B6A87"/>
                </a:solidFill>
                <a:latin typeface="微軟正黑體" panose="020B0604030504040204" pitchFamily="34" charset="-120"/>
                <a:ea typeface="微軟正黑體" panose="020B0604030504040204" pitchFamily="34" charset="-120"/>
              </a:rPr>
              <a:t>資料分析</a:t>
            </a:r>
            <a:r>
              <a:rPr lang="en-US" altLang="zh-TW" sz="3600" dirty="0">
                <a:solidFill>
                  <a:srgbClr val="4B6A87"/>
                </a:solidFill>
                <a:latin typeface="微軟正黑體" panose="020B0604030504040204" pitchFamily="34" charset="-120"/>
                <a:ea typeface="微軟正黑體" panose="020B0604030504040204" pitchFamily="34" charset="-120"/>
              </a:rPr>
              <a:t>+</a:t>
            </a:r>
            <a:r>
              <a:rPr lang="zh-CN" altLang="en-US" sz="3600" dirty="0">
                <a:solidFill>
                  <a:srgbClr val="4B6A87"/>
                </a:solidFill>
                <a:latin typeface="微軟正黑體" panose="020B0604030504040204" pitchFamily="34" charset="-120"/>
                <a:ea typeface="微軟正黑體" panose="020B0604030504040204" pitchFamily="34" charset="-120"/>
              </a:rPr>
              <a:t>投影片</a:t>
            </a:r>
            <a:endParaRPr lang="en-US" altLang="zh-TW" sz="3600" dirty="0">
              <a:solidFill>
                <a:srgbClr val="4B6A87"/>
              </a:solidFill>
              <a:latin typeface="微軟正黑體" panose="020B0604030504040204" pitchFamily="34" charset="-120"/>
              <a:ea typeface="微軟正黑體" panose="020B0604030504040204" pitchFamily="34" charset="-120"/>
            </a:endParaRPr>
          </a:p>
          <a:p>
            <a:r>
              <a:rPr lang="zh-CN" altLang="en-US" sz="3600" dirty="0">
                <a:solidFill>
                  <a:srgbClr val="4B6A87"/>
                </a:solidFill>
                <a:latin typeface="微軟正黑體" panose="020B0604030504040204" pitchFamily="34" charset="-120"/>
                <a:ea typeface="微軟正黑體" panose="020B0604030504040204" pitchFamily="34" charset="-120"/>
              </a:rPr>
              <a:t>吳漢陽</a:t>
            </a:r>
            <a:r>
              <a:rPr lang="en-US" altLang="zh-CN" sz="3600" dirty="0">
                <a:solidFill>
                  <a:srgbClr val="4B6A87"/>
                </a:solidFill>
                <a:latin typeface="微軟正黑體" panose="020B0604030504040204" pitchFamily="34" charset="-120"/>
                <a:ea typeface="微軟正黑體" panose="020B0604030504040204" pitchFamily="34" charset="-120"/>
              </a:rPr>
              <a:t>: </a:t>
            </a:r>
            <a:r>
              <a:rPr lang="zh-CN" altLang="en-US" sz="3600" dirty="0">
                <a:solidFill>
                  <a:srgbClr val="4B6A87"/>
                </a:solidFill>
                <a:latin typeface="微軟正黑體" panose="020B0604030504040204" pitchFamily="34" charset="-120"/>
                <a:ea typeface="微軟正黑體" panose="020B0604030504040204" pitchFamily="34" charset="-120"/>
              </a:rPr>
              <a:t>前處理</a:t>
            </a:r>
            <a:r>
              <a:rPr lang="en-US" altLang="zh-CN" sz="3600" dirty="0">
                <a:solidFill>
                  <a:srgbClr val="4B6A87"/>
                </a:solidFill>
                <a:latin typeface="微軟正黑體" panose="020B0604030504040204" pitchFamily="34" charset="-120"/>
                <a:ea typeface="微軟正黑體" panose="020B0604030504040204" pitchFamily="34" charset="-120"/>
              </a:rPr>
              <a:t>+LSTM</a:t>
            </a:r>
            <a:r>
              <a:rPr lang="zh-CN" altLang="en-US" sz="3600" dirty="0">
                <a:solidFill>
                  <a:srgbClr val="4B6A87"/>
                </a:solidFill>
                <a:latin typeface="微軟正黑體" panose="020B0604030504040204" pitchFamily="34" charset="-120"/>
                <a:ea typeface="微軟正黑體" panose="020B0604030504040204" pitchFamily="34" charset="-120"/>
              </a:rPr>
              <a:t>設計</a:t>
            </a:r>
            <a:r>
              <a:rPr lang="en-US" altLang="zh-CN" sz="3600" dirty="0">
                <a:solidFill>
                  <a:srgbClr val="4B6A87"/>
                </a:solidFill>
                <a:latin typeface="微軟正黑體" panose="020B0604030504040204" pitchFamily="34" charset="-120"/>
                <a:ea typeface="微軟正黑體" panose="020B0604030504040204" pitchFamily="34" charset="-120"/>
              </a:rPr>
              <a:t>(</a:t>
            </a:r>
            <a:r>
              <a:rPr lang="zh-CN" altLang="en-US" sz="3600" dirty="0">
                <a:solidFill>
                  <a:srgbClr val="4B6A87"/>
                </a:solidFill>
                <a:latin typeface="微軟正黑體" panose="020B0604030504040204" pitchFamily="34" charset="-120"/>
                <a:ea typeface="微軟正黑體" panose="020B0604030504040204" pitchFamily="34" charset="-120"/>
              </a:rPr>
              <a:t>目前</a:t>
            </a:r>
            <a:r>
              <a:rPr lang="en-US" altLang="zh-CN" sz="3600" dirty="0">
                <a:solidFill>
                  <a:srgbClr val="4B6A87"/>
                </a:solidFill>
                <a:latin typeface="微軟正黑體" panose="020B0604030504040204" pitchFamily="34" charset="-120"/>
                <a:ea typeface="微軟正黑體" panose="020B0604030504040204" pitchFamily="34" charset="-120"/>
              </a:rPr>
              <a:t>loss</a:t>
            </a:r>
            <a:r>
              <a:rPr lang="zh-CN" altLang="en-US" sz="3600" dirty="0">
                <a:solidFill>
                  <a:srgbClr val="4B6A87"/>
                </a:solidFill>
                <a:latin typeface="微軟正黑體" panose="020B0604030504040204" pitchFamily="34" charset="-120"/>
                <a:ea typeface="微軟正黑體" panose="020B0604030504040204" pitchFamily="34" charset="-120"/>
              </a:rPr>
              <a:t>最低的方法</a:t>
            </a:r>
            <a:r>
              <a:rPr lang="en-US" altLang="zh-CN" sz="3600" dirty="0">
                <a:solidFill>
                  <a:srgbClr val="4B6A87"/>
                </a:solidFill>
                <a:latin typeface="微軟正黑體" panose="020B0604030504040204" pitchFamily="34" charset="-120"/>
                <a:ea typeface="微軟正黑體" panose="020B0604030504040204" pitchFamily="34" charset="-120"/>
              </a:rPr>
              <a:t>)</a:t>
            </a:r>
          </a:p>
          <a:p>
            <a:r>
              <a:rPr lang="zh-CN" altLang="en-US" sz="3600" dirty="0">
                <a:solidFill>
                  <a:srgbClr val="4B6A87"/>
                </a:solidFill>
                <a:latin typeface="微軟正黑體" panose="020B0604030504040204" pitchFamily="34" charset="-120"/>
                <a:ea typeface="微軟正黑體" panose="020B0604030504040204" pitchFamily="34" charset="-120"/>
              </a:rPr>
              <a:t>王信樵</a:t>
            </a:r>
            <a:r>
              <a:rPr lang="en-US" altLang="zh-CN" sz="3600" dirty="0">
                <a:solidFill>
                  <a:srgbClr val="4B6A87"/>
                </a:solidFill>
                <a:latin typeface="微軟正黑體" panose="020B0604030504040204" pitchFamily="34" charset="-120"/>
                <a:ea typeface="微軟正黑體" panose="020B0604030504040204" pitchFamily="34" charset="-120"/>
              </a:rPr>
              <a:t>: </a:t>
            </a:r>
            <a:r>
              <a:rPr lang="zh-CN" altLang="en-US" sz="3600" dirty="0">
                <a:solidFill>
                  <a:srgbClr val="4B6A87"/>
                </a:solidFill>
                <a:latin typeface="微軟正黑體" panose="020B0604030504040204" pitchFamily="34" charset="-120"/>
                <a:ea typeface="微軟正黑體" panose="020B0604030504040204" pitchFamily="34" charset="-120"/>
              </a:rPr>
              <a:t>前處理</a:t>
            </a:r>
            <a:r>
              <a:rPr lang="en-US" altLang="zh-CN" sz="3600" dirty="0">
                <a:solidFill>
                  <a:srgbClr val="4B6A87"/>
                </a:solidFill>
                <a:latin typeface="微軟正黑體" panose="020B0604030504040204" pitchFamily="34" charset="-120"/>
                <a:ea typeface="微軟正黑體" panose="020B0604030504040204" pitchFamily="34" charset="-120"/>
              </a:rPr>
              <a:t>+</a:t>
            </a:r>
            <a:r>
              <a:rPr lang="zh-CN" altLang="en-US" sz="3600" dirty="0">
                <a:solidFill>
                  <a:srgbClr val="4B6A87"/>
                </a:solidFill>
                <a:latin typeface="微軟正黑體" panose="020B0604030504040204" pitchFamily="34" charset="-120"/>
                <a:ea typeface="微軟正黑體" panose="020B0604030504040204" pitchFamily="34" charset="-120"/>
              </a:rPr>
              <a:t>多種模型設計</a:t>
            </a:r>
            <a:r>
              <a:rPr lang="en-US" altLang="zh-CN" sz="3600" dirty="0">
                <a:solidFill>
                  <a:srgbClr val="4B6A87"/>
                </a:solidFill>
                <a:latin typeface="微軟正黑體" panose="020B0604030504040204" pitchFamily="34" charset="-120"/>
                <a:ea typeface="微軟正黑體" panose="020B0604030504040204" pitchFamily="34" charset="-120"/>
              </a:rPr>
              <a:t>(</a:t>
            </a:r>
            <a:r>
              <a:rPr lang="zh-CN" altLang="en-US" sz="3600" dirty="0">
                <a:solidFill>
                  <a:srgbClr val="4B6A87"/>
                </a:solidFill>
                <a:latin typeface="微軟正黑體" panose="020B0604030504040204" pitchFamily="34" charset="-120"/>
                <a:ea typeface="微軟正黑體" panose="020B0604030504040204" pitchFamily="34" charset="-120"/>
              </a:rPr>
              <a:t>當</a:t>
            </a:r>
            <a:r>
              <a:rPr lang="en-US" altLang="zh-CN" sz="3600" dirty="0">
                <a:solidFill>
                  <a:srgbClr val="4B6A87"/>
                </a:solidFill>
                <a:latin typeface="微軟正黑體" panose="020B0604030504040204" pitchFamily="34" charset="-120"/>
                <a:ea typeface="微軟正黑體" panose="020B0604030504040204" pitchFamily="34" charset="-120"/>
              </a:rPr>
              <a:t>baseline</a:t>
            </a:r>
            <a:r>
              <a:rPr lang="zh-CN" altLang="en-US" sz="3600" dirty="0">
                <a:solidFill>
                  <a:srgbClr val="4B6A87"/>
                </a:solidFill>
                <a:latin typeface="微軟正黑體" panose="020B0604030504040204" pitchFamily="34" charset="-120"/>
                <a:ea typeface="微軟正黑體" panose="020B0604030504040204" pitchFamily="34" charset="-120"/>
              </a:rPr>
              <a:t>去比較</a:t>
            </a:r>
            <a:r>
              <a:rPr lang="en-US" altLang="zh-CN" sz="3600" dirty="0">
                <a:solidFill>
                  <a:srgbClr val="4B6A87"/>
                </a:solidFill>
                <a:latin typeface="微軟正黑體" panose="020B0604030504040204" pitchFamily="34" charset="-120"/>
                <a:ea typeface="微軟正黑體" panose="020B0604030504040204" pitchFamily="34" charset="-120"/>
              </a:rPr>
              <a:t>)</a:t>
            </a:r>
          </a:p>
        </p:txBody>
      </p:sp>
      <p:sp>
        <p:nvSpPr>
          <p:cNvPr id="4" name="文字方塊 3">
            <a:extLst>
              <a:ext uri="{FF2B5EF4-FFF2-40B4-BE49-F238E27FC236}">
                <a16:creationId xmlns:a16="http://schemas.microsoft.com/office/drawing/2014/main" id="{96BF30B8-FC29-42AC-A09C-F51E409CDD24}"/>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18</a:t>
            </a:r>
            <a:endParaRPr lang="zh-TW" altLang="en-US" dirty="0"/>
          </a:p>
        </p:txBody>
      </p:sp>
    </p:spTree>
    <p:extLst>
      <p:ext uri="{BB962C8B-B14F-4D97-AF65-F5344CB8AC3E}">
        <p14:creationId xmlns:p14="http://schemas.microsoft.com/office/powerpoint/2010/main" val="3036108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F73E51DC-2A8E-4DD4-9476-9D82583183FF}"/>
              </a:ext>
            </a:extLst>
          </p:cNvPr>
          <p:cNvSpPr txBox="1"/>
          <p:nvPr/>
        </p:nvSpPr>
        <p:spPr>
          <a:xfrm>
            <a:off x="4107873" y="2327564"/>
            <a:ext cx="3976254" cy="1569660"/>
          </a:xfrm>
          <a:prstGeom prst="rect">
            <a:avLst/>
          </a:prstGeom>
          <a:noFill/>
        </p:spPr>
        <p:txBody>
          <a:bodyPr wrap="square" rtlCol="0">
            <a:spAutoFit/>
          </a:bodyPr>
          <a:lstStyle/>
          <a:p>
            <a:r>
              <a:rPr lang="en-US" altLang="zh-TW" sz="9600" dirty="0">
                <a:solidFill>
                  <a:srgbClr val="1B4367"/>
                </a:solidFill>
                <a:latin typeface="微軟正黑體" panose="020B0604030504040204" pitchFamily="34" charset="-120"/>
                <a:ea typeface="微軟正黑體" panose="020B0604030504040204" pitchFamily="34" charset="-120"/>
              </a:rPr>
              <a:t>Q &amp; A</a:t>
            </a:r>
            <a:endParaRPr lang="zh-TW" altLang="en-US" sz="9600" dirty="0">
              <a:solidFill>
                <a:srgbClr val="1B436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4411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43DE1B85-1445-4F4E-BDBA-987410D1C7B0}"/>
              </a:ext>
            </a:extLst>
          </p:cNvPr>
          <p:cNvSpPr txBox="1"/>
          <p:nvPr/>
        </p:nvSpPr>
        <p:spPr>
          <a:xfrm>
            <a:off x="7298447" y="1778824"/>
            <a:ext cx="3732409" cy="578882"/>
          </a:xfrm>
          <a:prstGeom prst="roundRect">
            <a:avLst/>
          </a:prstGeom>
          <a:solidFill>
            <a:srgbClr val="1B4367"/>
          </a:solidFill>
        </p:spPr>
        <p:txBody>
          <a:bodyPr wrap="square" rtlCol="0">
            <a:spAutoFit/>
          </a:bodyPr>
          <a:lstStyle/>
          <a:p>
            <a:r>
              <a:rPr lang="zh-CN" altLang="en-US" sz="2800" dirty="0">
                <a:solidFill>
                  <a:schemeClr val="bg1"/>
                </a:solidFill>
                <a:latin typeface="微軟正黑體" panose="020B0604030504040204" pitchFamily="34" charset="-120"/>
                <a:ea typeface="微軟正黑體" panose="020B0604030504040204" pitchFamily="34" charset="-120"/>
                <a:cs typeface="+mn-ea"/>
                <a:sym typeface="+mn-lt"/>
              </a:rPr>
              <a:t>問題分析與描述</a:t>
            </a:r>
          </a:p>
        </p:txBody>
      </p:sp>
      <p:grpSp>
        <p:nvGrpSpPr>
          <p:cNvPr id="3" name="组合 1">
            <a:extLst>
              <a:ext uri="{FF2B5EF4-FFF2-40B4-BE49-F238E27FC236}">
                <a16:creationId xmlns:a16="http://schemas.microsoft.com/office/drawing/2014/main" id="{429D72B3-4D34-483D-B49B-D09C225D9808}"/>
              </a:ext>
            </a:extLst>
          </p:cNvPr>
          <p:cNvGrpSpPr/>
          <p:nvPr/>
        </p:nvGrpSpPr>
        <p:grpSpPr>
          <a:xfrm>
            <a:off x="6499354" y="1776550"/>
            <a:ext cx="672616" cy="645344"/>
            <a:chOff x="5631189" y="966369"/>
            <a:chExt cx="476097" cy="437846"/>
          </a:xfrm>
        </p:grpSpPr>
        <p:sp>
          <p:nvSpPr>
            <p:cNvPr id="4" name="椭圆 24">
              <a:extLst>
                <a:ext uri="{FF2B5EF4-FFF2-40B4-BE49-F238E27FC236}">
                  <a16:creationId xmlns:a16="http://schemas.microsoft.com/office/drawing/2014/main" id="{2097A7D2-7868-43D1-9772-B02BA7EE7AB7}"/>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文本框 17">
              <a:extLst>
                <a:ext uri="{FF2B5EF4-FFF2-40B4-BE49-F238E27FC236}">
                  <a16:creationId xmlns:a16="http://schemas.microsoft.com/office/drawing/2014/main" id="{52E6A594-6F42-4F67-B20A-38CD6075E8BB}"/>
                </a:ext>
              </a:extLst>
            </p:cNvPr>
            <p:cNvSpPr txBox="1"/>
            <p:nvPr/>
          </p:nvSpPr>
          <p:spPr>
            <a:xfrm>
              <a:off x="5631189" y="1036763"/>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6" name="文本框 32">
            <a:extLst>
              <a:ext uri="{FF2B5EF4-FFF2-40B4-BE49-F238E27FC236}">
                <a16:creationId xmlns:a16="http://schemas.microsoft.com/office/drawing/2014/main" id="{A0BA1E01-ADFB-445B-8901-5A8FBC5D2800}"/>
              </a:ext>
            </a:extLst>
          </p:cNvPr>
          <p:cNvSpPr txBox="1"/>
          <p:nvPr/>
        </p:nvSpPr>
        <p:spPr>
          <a:xfrm>
            <a:off x="3773599" y="2353682"/>
            <a:ext cx="2147298" cy="1200329"/>
          </a:xfrm>
          <a:prstGeom prst="rect">
            <a:avLst/>
          </a:prstGeom>
          <a:noFill/>
        </p:spPr>
        <p:txBody>
          <a:bodyPr vert="horz" wrap="square" rtlCol="0">
            <a:spAutoFit/>
          </a:bodyPr>
          <a:lstStyle/>
          <a:p>
            <a:r>
              <a:rPr lang="zh-CN" altLang="en-US" sz="7200" b="1" spc="-225" dirty="0">
                <a:solidFill>
                  <a:srgbClr val="1B4367"/>
                </a:solidFill>
                <a:latin typeface="微軟正黑體" panose="020B0604030504040204" pitchFamily="34" charset="-120"/>
                <a:ea typeface="微軟正黑體" panose="020B0604030504040204" pitchFamily="34" charset="-120"/>
                <a:cs typeface="+mn-ea"/>
                <a:sym typeface="+mn-lt"/>
              </a:rPr>
              <a:t>目錄</a:t>
            </a:r>
          </a:p>
        </p:txBody>
      </p:sp>
      <p:sp>
        <p:nvSpPr>
          <p:cNvPr id="8" name="文本框 10">
            <a:extLst>
              <a:ext uri="{FF2B5EF4-FFF2-40B4-BE49-F238E27FC236}">
                <a16:creationId xmlns:a16="http://schemas.microsoft.com/office/drawing/2014/main" id="{59761D73-F75D-4302-B3A2-61B8C4AC4C72}"/>
              </a:ext>
            </a:extLst>
          </p:cNvPr>
          <p:cNvSpPr txBox="1"/>
          <p:nvPr/>
        </p:nvSpPr>
        <p:spPr>
          <a:xfrm>
            <a:off x="7298446" y="2568079"/>
            <a:ext cx="3732409" cy="578882"/>
          </a:xfrm>
          <a:prstGeom prst="roundRect">
            <a:avLst/>
          </a:prstGeom>
          <a:solidFill>
            <a:srgbClr val="1B4367"/>
          </a:solidFill>
        </p:spPr>
        <p:txBody>
          <a:bodyPr wrap="square" rtlCol="0">
            <a:spAutoFit/>
          </a:bodyPr>
          <a:lstStyle/>
          <a:p>
            <a:r>
              <a:rPr lang="zh-CN" altLang="en-US" sz="2800" dirty="0">
                <a:solidFill>
                  <a:schemeClr val="bg1"/>
                </a:solidFill>
                <a:latin typeface="微軟正黑體" panose="020B0604030504040204" pitchFamily="34" charset="-120"/>
                <a:ea typeface="微軟正黑體" panose="020B0604030504040204" pitchFamily="34" charset="-120"/>
                <a:cs typeface="+mn-ea"/>
                <a:sym typeface="+mn-lt"/>
              </a:rPr>
              <a:t>實作方法</a:t>
            </a:r>
          </a:p>
        </p:txBody>
      </p:sp>
      <p:sp>
        <p:nvSpPr>
          <p:cNvPr id="12" name="文本框 10">
            <a:extLst>
              <a:ext uri="{FF2B5EF4-FFF2-40B4-BE49-F238E27FC236}">
                <a16:creationId xmlns:a16="http://schemas.microsoft.com/office/drawing/2014/main" id="{54089287-609E-43C9-BB9E-B15EAA26315B}"/>
              </a:ext>
            </a:extLst>
          </p:cNvPr>
          <p:cNvSpPr txBox="1"/>
          <p:nvPr/>
        </p:nvSpPr>
        <p:spPr>
          <a:xfrm>
            <a:off x="7298448" y="3429000"/>
            <a:ext cx="3732408" cy="578882"/>
          </a:xfrm>
          <a:prstGeom prst="roundRect">
            <a:avLst/>
          </a:prstGeom>
          <a:solidFill>
            <a:srgbClr val="1B4367"/>
          </a:solidFill>
        </p:spPr>
        <p:txBody>
          <a:bodyPr wrap="square" rtlCol="0">
            <a:spAutoFit/>
          </a:bodyPr>
          <a:lstStyle/>
          <a:p>
            <a:r>
              <a:rPr lang="zh-CN" altLang="en-US" sz="2800" dirty="0">
                <a:solidFill>
                  <a:schemeClr val="bg1"/>
                </a:solidFill>
                <a:latin typeface="微軟正黑體" panose="020B0604030504040204" pitchFamily="34" charset="-120"/>
                <a:ea typeface="微軟正黑體" panose="020B0604030504040204" pitchFamily="34" charset="-120"/>
                <a:cs typeface="+mn-ea"/>
                <a:sym typeface="+mn-lt"/>
              </a:rPr>
              <a:t>實驗結果</a:t>
            </a:r>
          </a:p>
        </p:txBody>
      </p:sp>
      <p:sp>
        <p:nvSpPr>
          <p:cNvPr id="16" name="文本框 10">
            <a:extLst>
              <a:ext uri="{FF2B5EF4-FFF2-40B4-BE49-F238E27FC236}">
                <a16:creationId xmlns:a16="http://schemas.microsoft.com/office/drawing/2014/main" id="{394A4DA1-7B3C-4CBC-AF71-64A62DE9BA85}"/>
              </a:ext>
            </a:extLst>
          </p:cNvPr>
          <p:cNvSpPr txBox="1"/>
          <p:nvPr/>
        </p:nvSpPr>
        <p:spPr>
          <a:xfrm>
            <a:off x="7298447" y="4209054"/>
            <a:ext cx="3732409" cy="578882"/>
          </a:xfrm>
          <a:prstGeom prst="roundRect">
            <a:avLst/>
          </a:prstGeom>
          <a:solidFill>
            <a:srgbClr val="1B4367"/>
          </a:solidFill>
        </p:spPr>
        <p:txBody>
          <a:bodyPr wrap="square" rtlCol="0">
            <a:spAutoFit/>
          </a:bodyPr>
          <a:lstStyle/>
          <a:p>
            <a:r>
              <a:rPr lang="zh-CN" altLang="en-US" sz="2800" dirty="0">
                <a:solidFill>
                  <a:schemeClr val="bg1"/>
                </a:solidFill>
                <a:latin typeface="微軟正黑體" panose="020B0604030504040204" pitchFamily="34" charset="-120"/>
                <a:ea typeface="微軟正黑體" panose="020B0604030504040204" pitchFamily="34" charset="-120"/>
                <a:cs typeface="+mn-ea"/>
                <a:sym typeface="+mn-lt"/>
              </a:rPr>
              <a:t>結果分析</a:t>
            </a:r>
          </a:p>
        </p:txBody>
      </p:sp>
      <p:sp>
        <p:nvSpPr>
          <p:cNvPr id="20" name="燕尾形 3">
            <a:extLst>
              <a:ext uri="{FF2B5EF4-FFF2-40B4-BE49-F238E27FC236}">
                <a16:creationId xmlns:a16="http://schemas.microsoft.com/office/drawing/2014/main" id="{E63142C6-139A-46B2-B10B-5D99FDB6CDAC}"/>
              </a:ext>
            </a:extLst>
          </p:cNvPr>
          <p:cNvSpPr/>
          <p:nvPr/>
        </p:nvSpPr>
        <p:spPr>
          <a:xfrm>
            <a:off x="5920897" y="2590387"/>
            <a:ext cx="342123" cy="758754"/>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
            <a:extLst>
              <a:ext uri="{FF2B5EF4-FFF2-40B4-BE49-F238E27FC236}">
                <a16:creationId xmlns:a16="http://schemas.microsoft.com/office/drawing/2014/main" id="{915BA9C5-5778-4E31-8211-908176D9E0B9}"/>
              </a:ext>
            </a:extLst>
          </p:cNvPr>
          <p:cNvGrpSpPr/>
          <p:nvPr/>
        </p:nvGrpSpPr>
        <p:grpSpPr>
          <a:xfrm>
            <a:off x="6498010" y="2569828"/>
            <a:ext cx="672616" cy="577133"/>
            <a:chOff x="5631189" y="966369"/>
            <a:chExt cx="476097" cy="391567"/>
          </a:xfrm>
        </p:grpSpPr>
        <p:sp>
          <p:nvSpPr>
            <p:cNvPr id="22" name="椭圆 24">
              <a:extLst>
                <a:ext uri="{FF2B5EF4-FFF2-40B4-BE49-F238E27FC236}">
                  <a16:creationId xmlns:a16="http://schemas.microsoft.com/office/drawing/2014/main" id="{FB608DDC-204F-4F26-B493-D4E3394BE2ED}"/>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3" name="文本框 17">
              <a:extLst>
                <a:ext uri="{FF2B5EF4-FFF2-40B4-BE49-F238E27FC236}">
                  <a16:creationId xmlns:a16="http://schemas.microsoft.com/office/drawing/2014/main" id="{DD761DDA-D5E5-47BE-8BF4-1EF4196F44F9}"/>
                </a:ext>
              </a:extLst>
            </p:cNvPr>
            <p:cNvSpPr txBox="1"/>
            <p:nvPr/>
          </p:nvSpPr>
          <p:spPr>
            <a:xfrm>
              <a:off x="5631189" y="1036763"/>
              <a:ext cx="476097" cy="250580"/>
            </a:xfrm>
            <a:prstGeom prst="rect">
              <a:avLst/>
            </a:prstGeom>
            <a:noFill/>
          </p:spPr>
          <p:txBody>
            <a:bodyPr wrap="square" rtlCol="0">
              <a:spAutoFit/>
            </a:bodyPr>
            <a:lstStyle/>
            <a:p>
              <a:pPr algn="ctr">
                <a:defRPr/>
              </a:pPr>
              <a:r>
                <a:rPr lang="en-US" altLang="zh-CN" sz="1800" dirty="0">
                  <a:solidFill>
                    <a:schemeClr val="bg1"/>
                  </a:solidFill>
                  <a:cs typeface="+mn-ea"/>
                  <a:sym typeface="+mn-lt"/>
                </a:rPr>
                <a:t>02</a:t>
              </a:r>
            </a:p>
          </p:txBody>
        </p:sp>
      </p:grpSp>
      <p:grpSp>
        <p:nvGrpSpPr>
          <p:cNvPr id="24" name="组合 1">
            <a:extLst>
              <a:ext uri="{FF2B5EF4-FFF2-40B4-BE49-F238E27FC236}">
                <a16:creationId xmlns:a16="http://schemas.microsoft.com/office/drawing/2014/main" id="{BBF5D187-9C3F-4CC3-B152-792A656E9004}"/>
              </a:ext>
            </a:extLst>
          </p:cNvPr>
          <p:cNvGrpSpPr/>
          <p:nvPr/>
        </p:nvGrpSpPr>
        <p:grpSpPr>
          <a:xfrm>
            <a:off x="6498010" y="3413712"/>
            <a:ext cx="672616" cy="577133"/>
            <a:chOff x="5631189" y="966369"/>
            <a:chExt cx="476097" cy="391567"/>
          </a:xfrm>
        </p:grpSpPr>
        <p:sp>
          <p:nvSpPr>
            <p:cNvPr id="25" name="椭圆 24">
              <a:extLst>
                <a:ext uri="{FF2B5EF4-FFF2-40B4-BE49-F238E27FC236}">
                  <a16:creationId xmlns:a16="http://schemas.microsoft.com/office/drawing/2014/main" id="{EC6BCFCE-E7BA-4755-B18D-4B0F48A22C13}"/>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a:extLst>
                <a:ext uri="{FF2B5EF4-FFF2-40B4-BE49-F238E27FC236}">
                  <a16:creationId xmlns:a16="http://schemas.microsoft.com/office/drawing/2014/main" id="{7777A6B7-9447-470C-A6EA-CB294ED8ECF4}"/>
                </a:ext>
              </a:extLst>
            </p:cNvPr>
            <p:cNvSpPr txBox="1"/>
            <p:nvPr/>
          </p:nvSpPr>
          <p:spPr>
            <a:xfrm>
              <a:off x="5631189" y="1036763"/>
              <a:ext cx="476097" cy="250580"/>
            </a:xfrm>
            <a:prstGeom prst="rect">
              <a:avLst/>
            </a:prstGeom>
            <a:noFill/>
          </p:spPr>
          <p:txBody>
            <a:bodyPr wrap="square" rtlCol="0">
              <a:spAutoFit/>
            </a:bodyPr>
            <a:lstStyle/>
            <a:p>
              <a:pPr algn="ctr">
                <a:defRPr/>
              </a:pPr>
              <a:r>
                <a:rPr lang="en-US" altLang="zh-CN" sz="1800" dirty="0">
                  <a:solidFill>
                    <a:schemeClr val="bg1"/>
                  </a:solidFill>
                  <a:cs typeface="+mn-ea"/>
                  <a:sym typeface="+mn-lt"/>
                </a:rPr>
                <a:t>03</a:t>
              </a:r>
            </a:p>
          </p:txBody>
        </p:sp>
      </p:grpSp>
      <p:grpSp>
        <p:nvGrpSpPr>
          <p:cNvPr id="27" name="组合 1">
            <a:extLst>
              <a:ext uri="{FF2B5EF4-FFF2-40B4-BE49-F238E27FC236}">
                <a16:creationId xmlns:a16="http://schemas.microsoft.com/office/drawing/2014/main" id="{9A8229A2-6E88-4DBC-8952-2C7E681F45E8}"/>
              </a:ext>
            </a:extLst>
          </p:cNvPr>
          <p:cNvGrpSpPr/>
          <p:nvPr/>
        </p:nvGrpSpPr>
        <p:grpSpPr>
          <a:xfrm>
            <a:off x="6498010" y="4196897"/>
            <a:ext cx="672616" cy="577133"/>
            <a:chOff x="5631189" y="966369"/>
            <a:chExt cx="476097" cy="391567"/>
          </a:xfrm>
        </p:grpSpPr>
        <p:sp>
          <p:nvSpPr>
            <p:cNvPr id="28" name="椭圆 24">
              <a:extLst>
                <a:ext uri="{FF2B5EF4-FFF2-40B4-BE49-F238E27FC236}">
                  <a16:creationId xmlns:a16="http://schemas.microsoft.com/office/drawing/2014/main" id="{AACEE86B-770D-47B9-946D-08D51958F804}"/>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9" name="文本框 17">
              <a:extLst>
                <a:ext uri="{FF2B5EF4-FFF2-40B4-BE49-F238E27FC236}">
                  <a16:creationId xmlns:a16="http://schemas.microsoft.com/office/drawing/2014/main" id="{173D584C-3B18-4B89-B76F-88E0604DD534}"/>
                </a:ext>
              </a:extLst>
            </p:cNvPr>
            <p:cNvSpPr txBox="1"/>
            <p:nvPr/>
          </p:nvSpPr>
          <p:spPr>
            <a:xfrm>
              <a:off x="5631189" y="1036763"/>
              <a:ext cx="476097" cy="250580"/>
            </a:xfrm>
            <a:prstGeom prst="rect">
              <a:avLst/>
            </a:prstGeom>
            <a:noFill/>
          </p:spPr>
          <p:txBody>
            <a:bodyPr wrap="square" rtlCol="0">
              <a:spAutoFit/>
            </a:bodyPr>
            <a:lstStyle/>
            <a:p>
              <a:pPr algn="ctr">
                <a:defRPr/>
              </a:pPr>
              <a:r>
                <a:rPr lang="en-US" altLang="zh-CN" sz="1800" dirty="0">
                  <a:solidFill>
                    <a:schemeClr val="bg1"/>
                  </a:solidFill>
                  <a:cs typeface="+mn-ea"/>
                  <a:sym typeface="+mn-lt"/>
                </a:rPr>
                <a:t>04</a:t>
              </a:r>
            </a:p>
          </p:txBody>
        </p:sp>
      </p:grpSp>
    </p:spTree>
    <p:extLst>
      <p:ext uri="{BB962C8B-B14F-4D97-AF65-F5344CB8AC3E}">
        <p14:creationId xmlns:p14="http://schemas.microsoft.com/office/powerpoint/2010/main" val="85024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0F8E686-4B66-4555-BF25-0E8E65861E49}"/>
              </a:ext>
            </a:extLst>
          </p:cNvPr>
          <p:cNvSpPr/>
          <p:nvPr/>
        </p:nvSpPr>
        <p:spPr>
          <a:xfrm>
            <a:off x="5186243" y="1550449"/>
            <a:ext cx="1971565" cy="1866275"/>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1">
            <a:extLst>
              <a:ext uri="{FF2B5EF4-FFF2-40B4-BE49-F238E27FC236}">
                <a16:creationId xmlns:a16="http://schemas.microsoft.com/office/drawing/2014/main" id="{D2717518-D791-49BB-99FE-7143708BCAD3}"/>
              </a:ext>
            </a:extLst>
          </p:cNvPr>
          <p:cNvSpPr txBox="1"/>
          <p:nvPr/>
        </p:nvSpPr>
        <p:spPr>
          <a:xfrm>
            <a:off x="3718561" y="3636454"/>
            <a:ext cx="5207726" cy="900246"/>
          </a:xfrm>
          <a:prstGeom prst="rect">
            <a:avLst/>
          </a:prstGeom>
          <a:noFill/>
        </p:spPr>
        <p:txBody>
          <a:bodyPr wrap="square" lIns="68580" tIns="34290" rIns="68580" bIns="34290" rtlCol="0">
            <a:spAutoFit/>
          </a:bodyPr>
          <a:lstStyle/>
          <a:p>
            <a:r>
              <a:rPr lang="zh-CN" altLang="en-US" sz="5400" dirty="0">
                <a:solidFill>
                  <a:srgbClr val="1B4367"/>
                </a:solidFill>
                <a:latin typeface="微軟正黑體" panose="020B0604030504040204" pitchFamily="34" charset="-120"/>
                <a:ea typeface="微軟正黑體" panose="020B0604030504040204" pitchFamily="34" charset="-120"/>
                <a:cs typeface="+mn-ea"/>
                <a:sym typeface="+mn-lt"/>
              </a:rPr>
              <a:t>問題分析與描述</a:t>
            </a:r>
          </a:p>
        </p:txBody>
      </p:sp>
      <p:sp>
        <p:nvSpPr>
          <p:cNvPr id="4" name="文本框 11">
            <a:extLst>
              <a:ext uri="{FF2B5EF4-FFF2-40B4-BE49-F238E27FC236}">
                <a16:creationId xmlns:a16="http://schemas.microsoft.com/office/drawing/2014/main" id="{F6886200-4B88-462C-861D-1962A604ACDD}"/>
              </a:ext>
            </a:extLst>
          </p:cNvPr>
          <p:cNvSpPr txBox="1"/>
          <p:nvPr/>
        </p:nvSpPr>
        <p:spPr>
          <a:xfrm>
            <a:off x="5305578" y="2297853"/>
            <a:ext cx="1732894" cy="815736"/>
          </a:xfrm>
          <a:prstGeom prst="rect">
            <a:avLst/>
          </a:prstGeom>
          <a:noFill/>
        </p:spPr>
        <p:txBody>
          <a:bodyPr wrap="square" lIns="68580" tIns="34290" rIns="68580" bIns="34290" rtlCol="0">
            <a:spAutoFit/>
          </a:bodyPr>
          <a:lstStyle/>
          <a:p>
            <a:pPr algn="ctr">
              <a:lnSpc>
                <a:spcPts val="3000"/>
              </a:lnSpc>
            </a:pPr>
            <a:r>
              <a:rPr lang="en-US" altLang="zh-CN" sz="6000" dirty="0">
                <a:solidFill>
                  <a:schemeClr val="bg1"/>
                </a:solidFill>
                <a:cs typeface="+mn-ea"/>
                <a:sym typeface="+mn-lt"/>
              </a:rPr>
              <a:t>01</a:t>
            </a:r>
            <a:endParaRPr lang="zh-CN" altLang="en-US" sz="60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372060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8CEC69-40E2-419D-98C2-6751C981BC0C}"/>
              </a:ext>
            </a:extLst>
          </p:cNvPr>
          <p:cNvSpPr/>
          <p:nvPr/>
        </p:nvSpPr>
        <p:spPr>
          <a:xfrm>
            <a:off x="1306285" y="607459"/>
            <a:ext cx="8499566" cy="3077766"/>
          </a:xfrm>
          <a:prstGeom prst="rect">
            <a:avLst/>
          </a:prstGeom>
        </p:spPr>
        <p:txBody>
          <a:bodyPr wrap="square">
            <a:spAutoFit/>
          </a:bodyPr>
          <a:lstStyle/>
          <a:p>
            <a:pPr marL="571500" indent="-571500">
              <a:buFont typeface="Arial" panose="020B0604020202020204" pitchFamily="34" charset="0"/>
              <a:buChar char="•"/>
            </a:pPr>
            <a:r>
              <a:rPr lang="en-US" altLang="zh-TW" sz="3600" b="1" dirty="0">
                <a:solidFill>
                  <a:srgbClr val="24292E"/>
                </a:solidFill>
                <a:latin typeface="微軟正黑體" panose="020B0604030504040204" pitchFamily="34" charset="-120"/>
                <a:ea typeface="微軟正黑體" panose="020B0604030504040204" pitchFamily="34" charset="-120"/>
              </a:rPr>
              <a:t>Data provided</a:t>
            </a:r>
          </a:p>
          <a:p>
            <a:endParaRPr lang="en-US" altLang="zh-TW" b="1" dirty="0">
              <a:solidFill>
                <a:srgbClr val="24292E"/>
              </a:solidFill>
              <a:latin typeface="微軟正黑體" panose="020B0604030504040204" pitchFamily="34" charset="-120"/>
              <a:ea typeface="微軟正黑體" panose="020B0604030504040204" pitchFamily="34" charset="-120"/>
            </a:endParaRPr>
          </a:p>
          <a:p>
            <a:r>
              <a:rPr lang="en-US" altLang="zh-TW" sz="2400" b="1" dirty="0">
                <a:solidFill>
                  <a:srgbClr val="24292E"/>
                </a:solidFill>
                <a:latin typeface="微軟正黑體" panose="020B0604030504040204" pitchFamily="34" charset="-120"/>
                <a:ea typeface="微軟正黑體" panose="020B0604030504040204" pitchFamily="34" charset="-120"/>
              </a:rPr>
              <a:t>Meteorological observation data</a:t>
            </a:r>
            <a:r>
              <a:rPr lang="en-US" altLang="zh-TW" sz="2400" dirty="0">
                <a:solidFill>
                  <a:srgbClr val="24292E"/>
                </a:solidFill>
                <a:latin typeface="微軟正黑體" panose="020B0604030504040204" pitchFamily="34" charset="-120"/>
                <a:ea typeface="微軟正黑體" panose="020B0604030504040204" pitchFamily="34" charset="-120"/>
              </a:rPr>
              <a:t>: </a:t>
            </a:r>
          </a:p>
          <a:p>
            <a:r>
              <a:rPr lang="en-US" altLang="zh-TW" sz="2400" dirty="0">
                <a:solidFill>
                  <a:srgbClr val="24292E"/>
                </a:solidFill>
                <a:latin typeface="微軟正黑體" panose="020B0604030504040204" pitchFamily="34" charset="-120"/>
                <a:ea typeface="微軟正黑體" panose="020B0604030504040204" pitchFamily="34" charset="-120"/>
              </a:rPr>
              <a:t>	Beijing, 18 sites; London, no</a:t>
            </a:r>
          </a:p>
          <a:p>
            <a:r>
              <a:rPr lang="en-US" altLang="zh-TW" sz="2400" b="1" dirty="0">
                <a:solidFill>
                  <a:srgbClr val="24292E"/>
                </a:solidFill>
                <a:latin typeface="微軟正黑體" panose="020B0604030504040204" pitchFamily="34" charset="-120"/>
                <a:ea typeface="微軟正黑體" panose="020B0604030504040204" pitchFamily="34" charset="-120"/>
              </a:rPr>
              <a:t>Weather Grid Data</a:t>
            </a:r>
            <a:r>
              <a:rPr lang="en-US" altLang="zh-TW" sz="2400" dirty="0">
                <a:solidFill>
                  <a:srgbClr val="24292E"/>
                </a:solidFill>
                <a:latin typeface="微軟正黑體" panose="020B0604030504040204" pitchFamily="34" charset="-120"/>
                <a:ea typeface="微軟正黑體" panose="020B0604030504040204" pitchFamily="34" charset="-120"/>
              </a:rPr>
              <a:t>: </a:t>
            </a:r>
          </a:p>
          <a:p>
            <a:pPr lvl="1"/>
            <a:r>
              <a:rPr lang="en-US" altLang="zh-TW" sz="2400" dirty="0">
                <a:solidFill>
                  <a:srgbClr val="24292E"/>
                </a:solidFill>
                <a:latin typeface="微軟正黑體" panose="020B0604030504040204" pitchFamily="34" charset="-120"/>
                <a:ea typeface="微軟正黑體" panose="020B0604030504040204" pitchFamily="34" charset="-120"/>
              </a:rPr>
              <a:t>	Beijing, 651 Sites; London, 861 Sites</a:t>
            </a:r>
          </a:p>
          <a:p>
            <a:r>
              <a:rPr lang="en-US" altLang="zh-TW" sz="2400" b="1" dirty="0">
                <a:solidFill>
                  <a:srgbClr val="24292E"/>
                </a:solidFill>
                <a:latin typeface="微軟正黑體" panose="020B0604030504040204" pitchFamily="34" charset="-120"/>
                <a:ea typeface="微軟正黑體" panose="020B0604030504040204" pitchFamily="34" charset="-120"/>
              </a:rPr>
              <a:t>Air quality data</a:t>
            </a:r>
            <a:r>
              <a:rPr lang="en-US" altLang="zh-TW" sz="2400" dirty="0">
                <a:solidFill>
                  <a:srgbClr val="24292E"/>
                </a:solidFill>
                <a:latin typeface="微軟正黑體" panose="020B0604030504040204" pitchFamily="34" charset="-120"/>
                <a:ea typeface="微軟正黑體" panose="020B0604030504040204" pitchFamily="34" charset="-120"/>
              </a:rPr>
              <a:t>: </a:t>
            </a:r>
          </a:p>
          <a:p>
            <a:r>
              <a:rPr lang="en-US" altLang="zh-TW" sz="2400" dirty="0">
                <a:solidFill>
                  <a:srgbClr val="24292E"/>
                </a:solidFill>
                <a:latin typeface="微軟正黑體" panose="020B0604030504040204" pitchFamily="34" charset="-120"/>
                <a:ea typeface="微軟正黑體" panose="020B0604030504040204" pitchFamily="34" charset="-120"/>
              </a:rPr>
              <a:t>	Beijing, 35 sites; London, 19 sites</a:t>
            </a:r>
            <a:endParaRPr lang="en-US" altLang="zh-TW" sz="2400" b="0" i="0" dirty="0">
              <a:solidFill>
                <a:srgbClr val="24292E"/>
              </a:solidFill>
              <a:effectLst/>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30313C46-C04C-45AF-BFE5-CC8FC3977F9F}"/>
              </a:ext>
            </a:extLst>
          </p:cNvPr>
          <p:cNvSpPr/>
          <p:nvPr/>
        </p:nvSpPr>
        <p:spPr>
          <a:xfrm>
            <a:off x="1306285" y="4199765"/>
            <a:ext cx="9509497" cy="2308324"/>
          </a:xfrm>
          <a:prstGeom prst="rect">
            <a:avLst/>
          </a:prstGeom>
        </p:spPr>
        <p:txBody>
          <a:bodyPr wrap="square">
            <a:spAutoFit/>
          </a:bodyPr>
          <a:lstStyle/>
          <a:p>
            <a:pPr marL="571500" indent="-571500">
              <a:buFont typeface="Arial" panose="020B0604020202020204" pitchFamily="34" charset="0"/>
              <a:buChar char="•"/>
            </a:pPr>
            <a:r>
              <a:rPr lang="en-US" altLang="zh-TW" sz="3600" b="1" dirty="0">
                <a:solidFill>
                  <a:srgbClr val="24292E"/>
                </a:solidFill>
                <a:latin typeface="微軟正黑體" panose="020B0604030504040204" pitchFamily="34" charset="-120"/>
                <a:ea typeface="微軟正黑體" panose="020B0604030504040204" pitchFamily="34" charset="-120"/>
              </a:rPr>
              <a:t>Competition task</a:t>
            </a:r>
          </a:p>
          <a:p>
            <a:r>
              <a:rPr lang="en-US" altLang="zh-TW" sz="2000" dirty="0">
                <a:solidFill>
                  <a:srgbClr val="24292E"/>
                </a:solidFill>
                <a:latin typeface="微軟正黑體" panose="020B0604030504040204" pitchFamily="34" charset="-120"/>
                <a:ea typeface="微軟正黑體" panose="020B0604030504040204" pitchFamily="34" charset="-120"/>
              </a:rPr>
              <a:t>Predict the concentration in the next 48 hours</a:t>
            </a:r>
            <a:endParaRPr lang="en-US" altLang="zh-TW" sz="2800" b="1" dirty="0">
              <a:solidFill>
                <a:srgbClr val="24292E"/>
              </a:solidFill>
              <a:latin typeface="微軟正黑體" panose="020B0604030504040204" pitchFamily="34" charset="-120"/>
              <a:ea typeface="微軟正黑體" panose="020B0604030504040204" pitchFamily="34" charset="-120"/>
            </a:endParaRPr>
          </a:p>
          <a:p>
            <a:endParaRPr lang="en-US" altLang="zh-TW" sz="1600" b="1" dirty="0">
              <a:solidFill>
                <a:srgbClr val="24292E"/>
              </a:solidFill>
              <a:latin typeface="微軟正黑體" panose="020B0604030504040204" pitchFamily="34" charset="-120"/>
              <a:ea typeface="微軟正黑體" panose="020B0604030504040204" pitchFamily="34" charset="-120"/>
            </a:endParaRPr>
          </a:p>
          <a:p>
            <a:r>
              <a:rPr lang="en-US" altLang="zh-TW" sz="2400" dirty="0">
                <a:solidFill>
                  <a:srgbClr val="24292E"/>
                </a:solidFill>
                <a:latin typeface="微軟正黑體" panose="020B0604030504040204" pitchFamily="34" charset="-120"/>
                <a:ea typeface="微軟正黑體" panose="020B0604030504040204" pitchFamily="34" charset="-120"/>
              </a:rPr>
              <a:t>Beijing, 35 air quality inspection stations, PM2.5, PM10, O3</a:t>
            </a:r>
          </a:p>
          <a:p>
            <a:pPr>
              <a:buFont typeface="Arial" panose="020B0604020202020204" pitchFamily="34" charset="0"/>
              <a:buChar char="•"/>
            </a:pPr>
            <a:endParaRPr lang="en-US" altLang="zh-TW" sz="2400" dirty="0">
              <a:solidFill>
                <a:srgbClr val="24292E"/>
              </a:solidFill>
              <a:latin typeface="微軟正黑體" panose="020B0604030504040204" pitchFamily="34" charset="-120"/>
              <a:ea typeface="微軟正黑體" panose="020B0604030504040204" pitchFamily="34" charset="-120"/>
            </a:endParaRPr>
          </a:p>
          <a:p>
            <a:r>
              <a:rPr lang="en-US" altLang="zh-TW" sz="2400" dirty="0">
                <a:solidFill>
                  <a:srgbClr val="24292E"/>
                </a:solidFill>
                <a:latin typeface="微軟正黑體" panose="020B0604030504040204" pitchFamily="34" charset="-120"/>
                <a:ea typeface="微軟正黑體" panose="020B0604030504040204" pitchFamily="34" charset="-120"/>
              </a:rPr>
              <a:t>London, 13 air quality inspection stations, PM2.5, PM10</a:t>
            </a:r>
            <a:endParaRPr lang="en-US" altLang="zh-TW" sz="2400" b="0" i="0" dirty="0">
              <a:solidFill>
                <a:srgbClr val="24292E"/>
              </a:solidFill>
              <a:effectLst/>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77F66CCC-71D0-484A-9D99-CAFECC61AA75}"/>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4</a:t>
            </a:r>
            <a:endParaRPr lang="zh-TW" altLang="en-US" dirty="0"/>
          </a:p>
        </p:txBody>
      </p:sp>
    </p:spTree>
    <p:extLst>
      <p:ext uri="{BB962C8B-B14F-4D97-AF65-F5344CB8AC3E}">
        <p14:creationId xmlns:p14="http://schemas.microsoft.com/office/powerpoint/2010/main" val="1334319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2F0DB6BD-4E7F-46CA-B38E-9E7C79699971}"/>
              </a:ext>
            </a:extLst>
          </p:cNvPr>
          <p:cNvPicPr>
            <a:picLocks noChangeAspect="1"/>
          </p:cNvPicPr>
          <p:nvPr/>
        </p:nvPicPr>
        <p:blipFill>
          <a:blip r:embed="rId3"/>
          <a:stretch>
            <a:fillRect/>
          </a:stretch>
        </p:blipFill>
        <p:spPr>
          <a:xfrm>
            <a:off x="211714" y="3945868"/>
            <a:ext cx="6826427" cy="2519558"/>
          </a:xfrm>
          <a:prstGeom prst="rect">
            <a:avLst/>
          </a:prstGeom>
        </p:spPr>
      </p:pic>
      <p:pic>
        <p:nvPicPr>
          <p:cNvPr id="5" name="圖片 4">
            <a:extLst>
              <a:ext uri="{FF2B5EF4-FFF2-40B4-BE49-F238E27FC236}">
                <a16:creationId xmlns:a16="http://schemas.microsoft.com/office/drawing/2014/main" id="{E1013ACE-F8E3-4E13-9AA7-D37019E8A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642" y="273360"/>
            <a:ext cx="5827369" cy="3854503"/>
          </a:xfrm>
          <a:prstGeom prst="rect">
            <a:avLst/>
          </a:prstGeom>
        </p:spPr>
      </p:pic>
      <p:sp>
        <p:nvSpPr>
          <p:cNvPr id="8" name="矩形 7">
            <a:extLst>
              <a:ext uri="{FF2B5EF4-FFF2-40B4-BE49-F238E27FC236}">
                <a16:creationId xmlns:a16="http://schemas.microsoft.com/office/drawing/2014/main" id="{F291C170-78B0-4A67-B132-C9BB0ABE3C98}"/>
              </a:ext>
            </a:extLst>
          </p:cNvPr>
          <p:cNvSpPr/>
          <p:nvPr/>
        </p:nvSpPr>
        <p:spPr>
          <a:xfrm>
            <a:off x="371356" y="392574"/>
            <a:ext cx="5724644" cy="830997"/>
          </a:xfrm>
          <a:prstGeom prst="rect">
            <a:avLst/>
          </a:prstGeom>
        </p:spPr>
        <p:txBody>
          <a:bodyPr wrap="none">
            <a:spAutoFit/>
          </a:bodyPr>
          <a:lstStyle/>
          <a:p>
            <a:r>
              <a:rPr lang="zh-TW" altLang="en-US" sz="4800" dirty="0">
                <a:solidFill>
                  <a:schemeClr val="tx2"/>
                </a:solidFill>
                <a:latin typeface="微軟正黑體" panose="020B0604030504040204" pitchFamily="34" charset="-120"/>
                <a:ea typeface="微軟正黑體" panose="020B0604030504040204" pitchFamily="34" charset="-120"/>
              </a:rPr>
              <a:t>北京去年的空氣品質</a:t>
            </a:r>
          </a:p>
        </p:txBody>
      </p:sp>
      <p:sp>
        <p:nvSpPr>
          <p:cNvPr id="7" name="文字方塊 6">
            <a:extLst>
              <a:ext uri="{FF2B5EF4-FFF2-40B4-BE49-F238E27FC236}">
                <a16:creationId xmlns:a16="http://schemas.microsoft.com/office/drawing/2014/main" id="{4E77BD91-CD41-407B-8C96-58A3F83DD077}"/>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5</a:t>
            </a:r>
            <a:endParaRPr lang="zh-TW" altLang="en-US" dirty="0"/>
          </a:p>
        </p:txBody>
      </p:sp>
    </p:spTree>
    <p:extLst>
      <p:ext uri="{BB962C8B-B14F-4D97-AF65-F5344CB8AC3E}">
        <p14:creationId xmlns:p14="http://schemas.microsoft.com/office/powerpoint/2010/main" val="254283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3BE04C5-9DA8-4795-8398-FF4647057858}"/>
              </a:ext>
            </a:extLst>
          </p:cNvPr>
          <p:cNvSpPr/>
          <p:nvPr/>
        </p:nvSpPr>
        <p:spPr>
          <a:xfrm>
            <a:off x="371356" y="392574"/>
            <a:ext cx="5724644" cy="830997"/>
          </a:xfrm>
          <a:prstGeom prst="rect">
            <a:avLst/>
          </a:prstGeom>
        </p:spPr>
        <p:txBody>
          <a:bodyPr wrap="none">
            <a:spAutoFit/>
          </a:bodyPr>
          <a:lstStyle/>
          <a:p>
            <a:r>
              <a:rPr lang="zh-TW" altLang="en-US" sz="4800" dirty="0">
                <a:solidFill>
                  <a:schemeClr val="tx2"/>
                </a:solidFill>
                <a:latin typeface="微軟正黑體" panose="020B0604030504040204" pitchFamily="34" charset="-120"/>
                <a:ea typeface="微軟正黑體" panose="020B0604030504040204" pitchFamily="34" charset="-120"/>
              </a:rPr>
              <a:t>北京去年的空氣品質</a:t>
            </a:r>
          </a:p>
        </p:txBody>
      </p:sp>
      <p:pic>
        <p:nvPicPr>
          <p:cNvPr id="4" name="圖片 3">
            <a:extLst>
              <a:ext uri="{FF2B5EF4-FFF2-40B4-BE49-F238E27FC236}">
                <a16:creationId xmlns:a16="http://schemas.microsoft.com/office/drawing/2014/main" id="{1BDCECA7-BED5-40FE-8384-24BCDA3C1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302" y="965202"/>
            <a:ext cx="7218346" cy="5500224"/>
          </a:xfrm>
          <a:prstGeom prst="rect">
            <a:avLst/>
          </a:prstGeom>
        </p:spPr>
      </p:pic>
      <p:sp>
        <p:nvSpPr>
          <p:cNvPr id="5" name="文字方塊 4">
            <a:extLst>
              <a:ext uri="{FF2B5EF4-FFF2-40B4-BE49-F238E27FC236}">
                <a16:creationId xmlns:a16="http://schemas.microsoft.com/office/drawing/2014/main" id="{44EA51A1-A174-4118-9578-1BCF91E31FB8}"/>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6</a:t>
            </a:r>
            <a:endParaRPr lang="zh-TW" altLang="en-US" dirty="0"/>
          </a:p>
        </p:txBody>
      </p:sp>
    </p:spTree>
    <p:extLst>
      <p:ext uri="{BB962C8B-B14F-4D97-AF65-F5344CB8AC3E}">
        <p14:creationId xmlns:p14="http://schemas.microsoft.com/office/powerpoint/2010/main" val="88276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90A2876-331E-4D94-906C-15BABC8BB3EB}"/>
              </a:ext>
            </a:extLst>
          </p:cNvPr>
          <p:cNvSpPr/>
          <p:nvPr/>
        </p:nvSpPr>
        <p:spPr>
          <a:xfrm>
            <a:off x="371356" y="392574"/>
            <a:ext cx="5724644" cy="830997"/>
          </a:xfrm>
          <a:prstGeom prst="rect">
            <a:avLst/>
          </a:prstGeom>
        </p:spPr>
        <p:txBody>
          <a:bodyPr wrap="none">
            <a:spAutoFit/>
          </a:bodyPr>
          <a:lstStyle/>
          <a:p>
            <a:r>
              <a:rPr lang="zh-TW" altLang="en-US" sz="4800" dirty="0">
                <a:solidFill>
                  <a:schemeClr val="tx2"/>
                </a:solidFill>
                <a:latin typeface="微軟正黑體" panose="020B0604030504040204" pitchFamily="34" charset="-120"/>
                <a:ea typeface="微軟正黑體" panose="020B0604030504040204" pitchFamily="34" charset="-120"/>
              </a:rPr>
              <a:t>北京去年的氣象數據</a:t>
            </a:r>
          </a:p>
        </p:txBody>
      </p:sp>
      <p:pic>
        <p:nvPicPr>
          <p:cNvPr id="4" name="圖片 3">
            <a:extLst>
              <a:ext uri="{FF2B5EF4-FFF2-40B4-BE49-F238E27FC236}">
                <a16:creationId xmlns:a16="http://schemas.microsoft.com/office/drawing/2014/main" id="{45A08096-1729-4860-A4AF-D3FA48E9D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003" y="395302"/>
            <a:ext cx="5126641" cy="3391007"/>
          </a:xfrm>
          <a:prstGeom prst="rect">
            <a:avLst/>
          </a:prstGeom>
        </p:spPr>
      </p:pic>
      <p:pic>
        <p:nvPicPr>
          <p:cNvPr id="5" name="圖片 4">
            <a:extLst>
              <a:ext uri="{FF2B5EF4-FFF2-40B4-BE49-F238E27FC236}">
                <a16:creationId xmlns:a16="http://schemas.microsoft.com/office/drawing/2014/main" id="{3FEE6F7D-C814-4B2E-8B5D-64B45CDFDF70}"/>
              </a:ext>
            </a:extLst>
          </p:cNvPr>
          <p:cNvPicPr>
            <a:picLocks noChangeAspect="1"/>
          </p:cNvPicPr>
          <p:nvPr/>
        </p:nvPicPr>
        <p:blipFill>
          <a:blip r:embed="rId4"/>
          <a:stretch>
            <a:fillRect/>
          </a:stretch>
        </p:blipFill>
        <p:spPr>
          <a:xfrm>
            <a:off x="251273" y="3786309"/>
            <a:ext cx="7859142" cy="2537203"/>
          </a:xfrm>
          <a:prstGeom prst="rect">
            <a:avLst/>
          </a:prstGeom>
        </p:spPr>
      </p:pic>
      <p:sp>
        <p:nvSpPr>
          <p:cNvPr id="6" name="文字方塊 5">
            <a:extLst>
              <a:ext uri="{FF2B5EF4-FFF2-40B4-BE49-F238E27FC236}">
                <a16:creationId xmlns:a16="http://schemas.microsoft.com/office/drawing/2014/main" id="{AC609247-2AD5-4C1A-B717-7E53B139BFE5}"/>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7</a:t>
            </a:r>
            <a:endParaRPr lang="zh-TW" altLang="en-US" dirty="0"/>
          </a:p>
        </p:txBody>
      </p:sp>
    </p:spTree>
    <p:extLst>
      <p:ext uri="{BB962C8B-B14F-4D97-AF65-F5344CB8AC3E}">
        <p14:creationId xmlns:p14="http://schemas.microsoft.com/office/powerpoint/2010/main" val="3033791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665DAC-A824-4F71-A28A-DE4308C8F3F0}"/>
              </a:ext>
            </a:extLst>
          </p:cNvPr>
          <p:cNvSpPr/>
          <p:nvPr/>
        </p:nvSpPr>
        <p:spPr>
          <a:xfrm>
            <a:off x="371356" y="392574"/>
            <a:ext cx="5724644" cy="830997"/>
          </a:xfrm>
          <a:prstGeom prst="rect">
            <a:avLst/>
          </a:prstGeom>
        </p:spPr>
        <p:txBody>
          <a:bodyPr wrap="none">
            <a:spAutoFit/>
          </a:bodyPr>
          <a:lstStyle/>
          <a:p>
            <a:r>
              <a:rPr lang="zh-TW" altLang="en-US" sz="4800" dirty="0">
                <a:solidFill>
                  <a:schemeClr val="tx2"/>
                </a:solidFill>
                <a:latin typeface="微軟正黑體" panose="020B0604030504040204" pitchFamily="34" charset="-120"/>
                <a:ea typeface="微軟正黑體" panose="020B0604030504040204" pitchFamily="34" charset="-120"/>
              </a:rPr>
              <a:t>北京一天的空氣品質</a:t>
            </a:r>
          </a:p>
        </p:txBody>
      </p:sp>
      <p:pic>
        <p:nvPicPr>
          <p:cNvPr id="4" name="圖片 3">
            <a:extLst>
              <a:ext uri="{FF2B5EF4-FFF2-40B4-BE49-F238E27FC236}">
                <a16:creationId xmlns:a16="http://schemas.microsoft.com/office/drawing/2014/main" id="{A04596DA-7D58-4918-A06C-C7C3494BE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410" y="1761183"/>
            <a:ext cx="6491179" cy="4293578"/>
          </a:xfrm>
          <a:prstGeom prst="rect">
            <a:avLst/>
          </a:prstGeom>
        </p:spPr>
      </p:pic>
      <p:sp>
        <p:nvSpPr>
          <p:cNvPr id="5" name="文字方塊 4">
            <a:extLst>
              <a:ext uri="{FF2B5EF4-FFF2-40B4-BE49-F238E27FC236}">
                <a16:creationId xmlns:a16="http://schemas.microsoft.com/office/drawing/2014/main" id="{9C6440AC-272D-470F-97A9-A1BDE3D604C4}"/>
              </a:ext>
            </a:extLst>
          </p:cNvPr>
          <p:cNvSpPr txBox="1"/>
          <p:nvPr/>
        </p:nvSpPr>
        <p:spPr>
          <a:xfrm>
            <a:off x="10460334" y="6290268"/>
            <a:ext cx="1577591" cy="307777"/>
          </a:xfrm>
          <a:prstGeom prst="rect">
            <a:avLst/>
          </a:prstGeom>
          <a:noFill/>
        </p:spPr>
        <p:txBody>
          <a:bodyPr wrap="square" rtlCol="0">
            <a:spAutoFit/>
          </a:bodyPr>
          <a:lstStyle/>
          <a:p>
            <a:pPr algn="r"/>
            <a:r>
              <a:rPr lang="en-US" altLang="zh-TW" dirty="0"/>
              <a:t>8</a:t>
            </a:r>
            <a:endParaRPr lang="zh-TW" altLang="en-US" dirty="0"/>
          </a:p>
        </p:txBody>
      </p:sp>
    </p:spTree>
    <p:extLst>
      <p:ext uri="{BB962C8B-B14F-4D97-AF65-F5344CB8AC3E}">
        <p14:creationId xmlns:p14="http://schemas.microsoft.com/office/powerpoint/2010/main" val="863390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BAECF1A6-92C8-422B-B863-71B765EBC428}"/>
              </a:ext>
            </a:extLst>
          </p:cNvPr>
          <p:cNvSpPr/>
          <p:nvPr/>
        </p:nvSpPr>
        <p:spPr>
          <a:xfrm>
            <a:off x="5186243" y="1550449"/>
            <a:ext cx="1971565" cy="1866275"/>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1">
            <a:extLst>
              <a:ext uri="{FF2B5EF4-FFF2-40B4-BE49-F238E27FC236}">
                <a16:creationId xmlns:a16="http://schemas.microsoft.com/office/drawing/2014/main" id="{5B958B95-4F66-46BB-BA8F-77E9C9D11545}"/>
              </a:ext>
            </a:extLst>
          </p:cNvPr>
          <p:cNvSpPr txBox="1"/>
          <p:nvPr/>
        </p:nvSpPr>
        <p:spPr>
          <a:xfrm>
            <a:off x="4754881" y="3714005"/>
            <a:ext cx="3065416" cy="900246"/>
          </a:xfrm>
          <a:prstGeom prst="rect">
            <a:avLst/>
          </a:prstGeom>
          <a:noFill/>
        </p:spPr>
        <p:txBody>
          <a:bodyPr wrap="square" lIns="68580" tIns="34290" rIns="68580" bIns="34290" rtlCol="0">
            <a:spAutoFit/>
          </a:bodyPr>
          <a:lstStyle/>
          <a:p>
            <a:r>
              <a:rPr lang="zh-CN" altLang="en-US" sz="5400" dirty="0">
                <a:solidFill>
                  <a:srgbClr val="1B4367"/>
                </a:solidFill>
                <a:latin typeface="微軟正黑體" panose="020B0604030504040204" pitchFamily="34" charset="-120"/>
                <a:ea typeface="微軟正黑體" panose="020B0604030504040204" pitchFamily="34" charset="-120"/>
                <a:cs typeface="+mn-ea"/>
                <a:sym typeface="+mn-lt"/>
              </a:rPr>
              <a:t>實作方法</a:t>
            </a:r>
          </a:p>
        </p:txBody>
      </p:sp>
      <p:sp>
        <p:nvSpPr>
          <p:cNvPr id="4" name="文本框 11">
            <a:extLst>
              <a:ext uri="{FF2B5EF4-FFF2-40B4-BE49-F238E27FC236}">
                <a16:creationId xmlns:a16="http://schemas.microsoft.com/office/drawing/2014/main" id="{9E6C7BD7-5623-40FC-9B6E-EC2BB22A8EB5}"/>
              </a:ext>
            </a:extLst>
          </p:cNvPr>
          <p:cNvSpPr txBox="1"/>
          <p:nvPr/>
        </p:nvSpPr>
        <p:spPr>
          <a:xfrm>
            <a:off x="5305578" y="2297853"/>
            <a:ext cx="1732894" cy="815736"/>
          </a:xfrm>
          <a:prstGeom prst="rect">
            <a:avLst/>
          </a:prstGeom>
          <a:noFill/>
        </p:spPr>
        <p:txBody>
          <a:bodyPr wrap="square" lIns="68580" tIns="34290" rIns="68580" bIns="34290" rtlCol="0">
            <a:spAutoFit/>
          </a:bodyPr>
          <a:lstStyle/>
          <a:p>
            <a:pPr algn="ctr">
              <a:lnSpc>
                <a:spcPts val="3000"/>
              </a:lnSpc>
            </a:pPr>
            <a:r>
              <a:rPr lang="en-US" altLang="zh-CN" sz="6000" dirty="0">
                <a:solidFill>
                  <a:schemeClr val="bg1"/>
                </a:solidFill>
                <a:cs typeface="+mn-ea"/>
                <a:sym typeface="+mn-lt"/>
              </a:rPr>
              <a:t>02</a:t>
            </a:r>
            <a:endParaRPr lang="zh-CN" altLang="en-US" sz="60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38514031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691ff9ac-1baf-47b6-971e-90b8fed2e25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简约大方毕业论文答辩PPT模板</Template>
  <TotalTime>312</TotalTime>
  <Words>700</Words>
  <Application>Microsoft Office PowerPoint</Application>
  <PresentationFormat>寬螢幕</PresentationFormat>
  <Paragraphs>140</Paragraphs>
  <Slides>19</Slides>
  <Notes>8</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19</vt:i4>
      </vt:variant>
    </vt:vector>
  </HeadingPairs>
  <TitlesOfParts>
    <vt:vector size="29" baseType="lpstr">
      <vt:lpstr>等线</vt:lpstr>
      <vt:lpstr>微软雅黑</vt:lpstr>
      <vt:lpstr>宋体</vt:lpstr>
      <vt:lpstr>微軟正黑體</vt:lpstr>
      <vt:lpstr>新細明體</vt:lpstr>
      <vt:lpstr>Arial</vt:lpstr>
      <vt:lpstr>Calibri</vt:lpstr>
      <vt:lpstr>Calibri Light</vt:lpstr>
      <vt:lpstr>Office 主题</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誌賢 方</dc:creator>
  <cp:lastModifiedBy>誌賢 方</cp:lastModifiedBy>
  <cp:revision>35</cp:revision>
  <dcterms:created xsi:type="dcterms:W3CDTF">2018-04-30T13:01:14Z</dcterms:created>
  <dcterms:modified xsi:type="dcterms:W3CDTF">2018-06-06T13:54:47Z</dcterms:modified>
</cp:coreProperties>
</file>